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8" r:id="rId2"/>
    <p:sldMasterId id="2147483780" r:id="rId3"/>
    <p:sldMasterId id="2147483792" r:id="rId4"/>
  </p:sldMasterIdLst>
  <p:notesMasterIdLst>
    <p:notesMasterId r:id="rId24"/>
  </p:notesMasterIdLst>
  <p:sldIdLst>
    <p:sldId id="256" r:id="rId5"/>
    <p:sldId id="303" r:id="rId6"/>
    <p:sldId id="357" r:id="rId7"/>
    <p:sldId id="302" r:id="rId8"/>
    <p:sldId id="258" r:id="rId9"/>
    <p:sldId id="356" r:id="rId10"/>
    <p:sldId id="270" r:id="rId11"/>
    <p:sldId id="297" r:id="rId12"/>
    <p:sldId id="298" r:id="rId13"/>
    <p:sldId id="299" r:id="rId14"/>
    <p:sldId id="300" r:id="rId15"/>
    <p:sldId id="301" r:id="rId16"/>
    <p:sldId id="257" r:id="rId17"/>
    <p:sldId id="272" r:id="rId18"/>
    <p:sldId id="268" r:id="rId19"/>
    <p:sldId id="269" r:id="rId20"/>
    <p:sldId id="259" r:id="rId21"/>
    <p:sldId id="260" r:id="rId22"/>
    <p:sldId id="26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663300"/>
    <a:srgbClr val="FF0066"/>
    <a:srgbClr val="CC0066"/>
    <a:srgbClr val="00FFFF"/>
    <a:srgbClr val="FFCC00"/>
    <a:srgbClr val="66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770" autoAdjust="0"/>
    <p:restoredTop sz="94660"/>
  </p:normalViewPr>
  <p:slideViewPr>
    <p:cSldViewPr>
      <p:cViewPr>
        <p:scale>
          <a:sx n="90" d="100"/>
          <a:sy n="90" d="100"/>
        </p:scale>
        <p:origin x="-1386" y="18"/>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64FB7-FE71-4F52-9835-B7FE3CF9C7FA}" type="datetimeFigureOut">
              <a:rPr lang="en-US" smtClean="0"/>
              <a:pPr/>
              <a:t>6/8/2012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9BFB3-B778-46AF-8DED-D0C7E2AED15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6/8/2012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6/8/2012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6/8/2012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6/8/2012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6/8/2012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6/8/2012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225F4B-63C1-411C-8F63-CE6EF34CC9B2}" type="datetimeFigureOut">
              <a:rPr lang="en-US" smtClean="0"/>
              <a:pPr/>
              <a:t>6/8/2012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225F4B-63C1-411C-8F63-CE6EF34CC9B2}" type="datetimeFigureOut">
              <a:rPr lang="en-US" smtClean="0"/>
              <a:pPr/>
              <a:t>6/8/2012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225F4B-63C1-411C-8F63-CE6EF34CC9B2}" type="datetimeFigureOut">
              <a:rPr lang="en-US" smtClean="0"/>
              <a:pPr/>
              <a:t>6/8/2012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6/8/2012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6/8/2012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6/8/2012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oger.thomas@jefferson.kyschools.us" TargetMode="External"/><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hyperlink" Target="http://gr7-ss-1stsixweeks.wikispaces.com/"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hyperlink" Target="http://worldcivstandards.wikispaces.com/General+Thematic+Model+for+Teaching+Social+Studies"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1000" r="-33000" b="-21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67000" y="3962400"/>
            <a:ext cx="6400800" cy="2819400"/>
          </a:xfrm>
        </p:spPr>
        <p:txBody>
          <a:bodyPr>
            <a:normAutofit fontScale="70000" lnSpcReduction="20000"/>
          </a:bodyPr>
          <a:lstStyle/>
          <a:p>
            <a:pPr algn="r"/>
            <a:r>
              <a:rPr lang="en-US" sz="3400" b="1" dirty="0" smtClean="0">
                <a:solidFill>
                  <a:schemeClr val="accent2">
                    <a:lumMod val="50000"/>
                  </a:schemeClr>
                </a:solidFill>
                <a:latin typeface="Segoe Print" pitchFamily="2" charset="0"/>
              </a:rPr>
              <a:t>Roger S. Thomas</a:t>
            </a:r>
            <a:endParaRPr lang="en-US" sz="3400" b="1" dirty="0">
              <a:solidFill>
                <a:schemeClr val="accent2">
                  <a:lumMod val="50000"/>
                </a:schemeClr>
              </a:solidFill>
              <a:latin typeface="Segoe Print" pitchFamily="2" charset="0"/>
            </a:endParaRPr>
          </a:p>
          <a:p>
            <a:pPr algn="r"/>
            <a:r>
              <a:rPr lang="en-US" b="1" dirty="0" smtClean="0">
                <a:solidFill>
                  <a:schemeClr val="accent2">
                    <a:lumMod val="50000"/>
                  </a:schemeClr>
                </a:solidFill>
              </a:rPr>
              <a:t>Social Studies Resource Teacher</a:t>
            </a:r>
          </a:p>
          <a:p>
            <a:pPr algn="r"/>
            <a:r>
              <a:rPr lang="en-US" b="1" dirty="0" smtClean="0">
                <a:solidFill>
                  <a:schemeClr val="accent2">
                    <a:lumMod val="50000"/>
                  </a:schemeClr>
                </a:solidFill>
              </a:rPr>
              <a:t>June 11, 8:30-11:30</a:t>
            </a:r>
          </a:p>
          <a:p>
            <a:pPr algn="r"/>
            <a:r>
              <a:rPr lang="en-US" b="1" dirty="0" smtClean="0">
                <a:solidFill>
                  <a:schemeClr val="accent2">
                    <a:lumMod val="50000"/>
                  </a:schemeClr>
                </a:solidFill>
              </a:rPr>
              <a:t>June 11, 12:30-3:30</a:t>
            </a:r>
          </a:p>
          <a:p>
            <a:pPr algn="r"/>
            <a:r>
              <a:rPr lang="en-US" b="1" dirty="0" smtClean="0">
                <a:solidFill>
                  <a:schemeClr val="accent2">
                    <a:lumMod val="50000"/>
                  </a:schemeClr>
                </a:solidFill>
              </a:rPr>
              <a:t>July 30, 8:30-11:30</a:t>
            </a:r>
          </a:p>
          <a:p>
            <a:pPr algn="r"/>
            <a:endParaRPr lang="en-US" b="1" dirty="0" smtClean="0">
              <a:solidFill>
                <a:schemeClr val="accent2">
                  <a:lumMod val="50000"/>
                </a:schemeClr>
              </a:solidFill>
            </a:endParaRPr>
          </a:p>
          <a:p>
            <a:pPr algn="r"/>
            <a:r>
              <a:rPr lang="en-US" b="1" dirty="0" smtClean="0">
                <a:solidFill>
                  <a:schemeClr val="accent2">
                    <a:lumMod val="50000"/>
                  </a:schemeClr>
                </a:solidFill>
                <a:hlinkClick r:id="rId3"/>
              </a:rPr>
              <a:t>roger.thomas@jefferson.kyschools.us</a:t>
            </a:r>
            <a:endParaRPr lang="en-US" b="1" dirty="0" smtClean="0">
              <a:solidFill>
                <a:schemeClr val="accent2">
                  <a:lumMod val="50000"/>
                </a:schemeClr>
              </a:solidFill>
            </a:endParaRPr>
          </a:p>
          <a:p>
            <a:pPr algn="r"/>
            <a:r>
              <a:rPr lang="en-US" dirty="0" smtClean="0">
                <a:hlinkClick r:id="rId4"/>
              </a:rPr>
              <a:t>http://gr7-ss-1stsixweeks.wikispaces.com/</a:t>
            </a:r>
            <a:endParaRPr lang="en-US" dirty="0" smtClean="0"/>
          </a:p>
          <a:p>
            <a:pPr algn="r"/>
            <a:endParaRPr lang="en-US" b="1" dirty="0">
              <a:solidFill>
                <a:schemeClr val="accent2">
                  <a:lumMod val="50000"/>
                </a:schemeClr>
              </a:solidFill>
            </a:endParaRPr>
          </a:p>
        </p:txBody>
      </p:sp>
      <p:sp>
        <p:nvSpPr>
          <p:cNvPr id="10" name="Title 1"/>
          <p:cNvSpPr txBox="1">
            <a:spLocks/>
          </p:cNvSpPr>
          <p:nvPr/>
        </p:nvSpPr>
        <p:spPr>
          <a:xfrm>
            <a:off x="0" y="0"/>
            <a:ext cx="9144000" cy="1774825"/>
          </a:xfrm>
          <a:prstGeom prst="rect">
            <a:avLst/>
          </a:prstGeom>
          <a:solidFill>
            <a:schemeClr val="accent3">
              <a:lumMod val="40000"/>
              <a:lumOff val="60000"/>
            </a:schemeClr>
          </a:solidFill>
          <a:ln w="57150">
            <a:solidFill>
              <a:schemeClr val="tx1"/>
            </a:solidFill>
          </a:ln>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small" spc="0" normalizeH="0" baseline="0" noProof="0" dirty="0" smtClean="0">
                <a:ln>
                  <a:noFill/>
                </a:ln>
                <a:solidFill>
                  <a:schemeClr val="tx1"/>
                </a:solidFill>
                <a:effectLst/>
                <a:uLnTx/>
                <a:uFillTx/>
                <a:latin typeface="Arabic Typesetting" pitchFamily="66" charset="-78"/>
                <a:ea typeface="+mj-ea"/>
                <a:cs typeface="Arabic Typesetting" pitchFamily="66" charset="-78"/>
              </a:rPr>
              <a:t>Grade 7:  Standards, Instruction, </a:t>
            </a:r>
            <a:r>
              <a:rPr kumimoji="0" lang="en-US" sz="4400" b="0" i="0" u="none" strike="noStrike" kern="1200" cap="small" spc="0" normalizeH="0" baseline="0" noProof="0" dirty="0" smtClean="0">
                <a:ln>
                  <a:noFill/>
                </a:ln>
                <a:solidFill>
                  <a:schemeClr val="tx1"/>
                </a:solidFill>
                <a:effectLst/>
                <a:uLnTx/>
                <a:uFillTx/>
                <a:latin typeface="Arabic Typesetting" pitchFamily="66" charset="-78"/>
                <a:ea typeface="+mj-ea"/>
                <a:cs typeface="Arabic Typesetting" pitchFamily="66" charset="-78"/>
              </a:rPr>
              <a:t>and </a:t>
            </a:r>
            <a:r>
              <a:rPr kumimoji="0" lang="en-US" sz="4400" b="1" i="0" u="none" strike="noStrike" kern="1200" cap="small" spc="0" normalizeH="0" baseline="0" noProof="0" dirty="0" smtClean="0">
                <a:ln>
                  <a:noFill/>
                </a:ln>
                <a:solidFill>
                  <a:schemeClr val="tx1"/>
                </a:solidFill>
                <a:effectLst/>
                <a:uLnTx/>
                <a:uFillTx/>
                <a:latin typeface="Arabic Typesetting" pitchFamily="66" charset="-78"/>
                <a:ea typeface="+mj-ea"/>
                <a:cs typeface="Arabic Typesetting" pitchFamily="66" charset="-78"/>
              </a:rPr>
              <a:t>Assessment</a:t>
            </a:r>
            <a:r>
              <a:rPr kumimoji="0" lang="en-US" sz="4400" b="0" i="0" u="none" strike="noStrike" kern="1200" cap="small" spc="0" normalizeH="0" baseline="0" noProof="0" dirty="0" smtClean="0">
                <a:ln>
                  <a:noFill/>
                </a:ln>
                <a:solidFill>
                  <a:schemeClr val="tx1"/>
                </a:solidFill>
                <a:effectLst/>
                <a:uLnTx/>
                <a:uFillTx/>
                <a:latin typeface="Arabic Typesetting" pitchFamily="66" charset="-78"/>
                <a:ea typeface="+mj-ea"/>
                <a:cs typeface="Arabic Typesetting" pitchFamily="66" charset="-78"/>
              </a:rPr>
              <a:t> </a:t>
            </a:r>
            <a:br>
              <a:rPr kumimoji="0" lang="en-US" sz="4400" b="0" i="0" u="none" strike="noStrike" kern="1200" cap="small" spc="0" normalizeH="0" baseline="0" noProof="0" dirty="0" smtClean="0">
                <a:ln>
                  <a:noFill/>
                </a:ln>
                <a:solidFill>
                  <a:schemeClr val="tx1"/>
                </a:solidFill>
                <a:effectLst/>
                <a:uLnTx/>
                <a:uFillTx/>
                <a:latin typeface="Arabic Typesetting" pitchFamily="66" charset="-78"/>
                <a:ea typeface="+mj-ea"/>
                <a:cs typeface="Arabic Typesetting" pitchFamily="66" charset="-78"/>
              </a:rPr>
            </a:br>
            <a:r>
              <a:rPr kumimoji="0" lang="en-US" sz="4400" b="1" i="0" u="sng" strike="noStrike" kern="1200" cap="small" spc="0" normalizeH="0" baseline="0" noProof="0" dirty="0" smtClean="0">
                <a:ln>
                  <a:noFill/>
                </a:ln>
                <a:solidFill>
                  <a:schemeClr val="tx1"/>
                </a:solidFill>
                <a:effectLst/>
                <a:uLnTx/>
                <a:uFillTx/>
                <a:latin typeface="Goudy Old Style" pitchFamily="18" charset="0"/>
                <a:ea typeface="+mj-ea"/>
                <a:cs typeface="Arabic Typesetting" pitchFamily="66" charset="-78"/>
              </a:rPr>
              <a:t>Grading Period One</a:t>
            </a:r>
            <a:endParaRPr kumimoji="0" lang="en-US" sz="4400" b="1" i="0" u="sng" strike="noStrike" kern="1200" cap="small" spc="0" normalizeH="0" baseline="0" noProof="0" dirty="0">
              <a:ln>
                <a:noFill/>
              </a:ln>
              <a:solidFill>
                <a:schemeClr val="tx1"/>
              </a:solidFill>
              <a:effectLst/>
              <a:uLnTx/>
              <a:uFillTx/>
              <a:latin typeface="Goudy Old Style" pitchFamily="18" charset="0"/>
              <a:ea typeface="+mj-ea"/>
              <a:cs typeface="Arabic Typesetting" pitchFamily="66"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a:xfrm>
            <a:off x="612775" y="228600"/>
            <a:ext cx="8153400" cy="990600"/>
          </a:xfrm>
        </p:spPr>
        <p:txBody>
          <a:bodyPr>
            <a:normAutofit/>
          </a:bodyPr>
          <a:lstStyle/>
          <a:p>
            <a:pPr algn="ctr"/>
            <a:r>
              <a:rPr lang="en-US" smtClean="0"/>
              <a:t>Understanding by Design (UbD)</a:t>
            </a:r>
          </a:p>
        </p:txBody>
      </p:sp>
      <p:sp>
        <p:nvSpPr>
          <p:cNvPr id="14339" name="Content Placeholder 2"/>
          <p:cNvSpPr>
            <a:spLocks noGrp="1"/>
          </p:cNvSpPr>
          <p:nvPr>
            <p:ph sz="quarter" idx="1"/>
          </p:nvPr>
        </p:nvSpPr>
        <p:spPr>
          <a:xfrm>
            <a:off x="612775" y="1600200"/>
            <a:ext cx="8153400" cy="4495800"/>
          </a:xfrm>
        </p:spPr>
        <p:txBody>
          <a:bodyPr>
            <a:noAutofit/>
          </a:bodyPr>
          <a:lstStyle/>
          <a:p>
            <a:r>
              <a:rPr lang="en-US" sz="3600" dirty="0" err="1" smtClean="0"/>
              <a:t>UbD</a:t>
            </a:r>
            <a:r>
              <a:rPr lang="en-US" sz="3600" dirty="0" smtClean="0"/>
              <a:t> is designed to help develop and deepen students’ understanding of important ideas.</a:t>
            </a:r>
          </a:p>
          <a:p>
            <a:r>
              <a:rPr lang="en-US" sz="3600" dirty="0" smtClean="0"/>
              <a:t>Three Stages</a:t>
            </a:r>
          </a:p>
          <a:p>
            <a:pPr lvl="1"/>
            <a:r>
              <a:rPr lang="en-US" sz="3200" dirty="0" smtClean="0"/>
              <a:t>Desired Results</a:t>
            </a:r>
          </a:p>
          <a:p>
            <a:pPr lvl="1"/>
            <a:r>
              <a:rPr lang="en-US" sz="3200" dirty="0" smtClean="0"/>
              <a:t>Evidence</a:t>
            </a:r>
          </a:p>
          <a:p>
            <a:pPr lvl="1"/>
            <a:r>
              <a:rPr lang="en-US" sz="3200" dirty="0" smtClean="0"/>
              <a:t>Learning Plan</a:t>
            </a:r>
          </a:p>
          <a:p>
            <a:r>
              <a:rPr lang="en-US" sz="3600" dirty="0" smtClean="0"/>
              <a:t>Curriculum Maps were created using elements of </a:t>
            </a:r>
            <a:r>
              <a:rPr lang="en-US" sz="3600" dirty="0" err="1" smtClean="0"/>
              <a:t>UbD</a:t>
            </a:r>
            <a:endParaRPr lang="en-US" sz="3600" dirty="0" smtClean="0"/>
          </a:p>
        </p:txBody>
      </p:sp>
      <p:pic>
        <p:nvPicPr>
          <p:cNvPr id="8194" name="Picture 2" descr="C:\Users\rthomas2\AppData\Local\Microsoft\Windows\Temporary Internet Files\Content.IE5\AKIJWCSX\MC900436161[1].wmf"/>
          <p:cNvPicPr>
            <a:picLocks noChangeAspect="1" noChangeArrowheads="1"/>
          </p:cNvPicPr>
          <p:nvPr/>
        </p:nvPicPr>
        <p:blipFill>
          <a:blip r:embed="rId2" cstate="print"/>
          <a:srcRect/>
          <a:stretch>
            <a:fillRect/>
          </a:stretch>
        </p:blipFill>
        <p:spPr bwMode="auto">
          <a:xfrm>
            <a:off x="5436815" y="3505200"/>
            <a:ext cx="3110285" cy="22415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5362" name="Title 2"/>
          <p:cNvSpPr>
            <a:spLocks noGrp="1"/>
          </p:cNvSpPr>
          <p:nvPr>
            <p:ph type="title"/>
          </p:nvPr>
        </p:nvSpPr>
        <p:spPr>
          <a:xfrm>
            <a:off x="612775" y="228600"/>
            <a:ext cx="8153400" cy="990600"/>
          </a:xfrm>
        </p:spPr>
        <p:txBody>
          <a:bodyPr/>
          <a:lstStyle/>
          <a:p>
            <a:pPr algn="ctr"/>
            <a:r>
              <a:rPr lang="en-US" dirty="0" smtClean="0"/>
              <a:t>Curriculum Maps were…</a:t>
            </a:r>
          </a:p>
        </p:txBody>
      </p:sp>
      <p:sp>
        <p:nvSpPr>
          <p:cNvPr id="2" name="Content Placeholder 1"/>
          <p:cNvSpPr>
            <a:spLocks noGrp="1"/>
          </p:cNvSpPr>
          <p:nvPr>
            <p:ph sz="quarter" idx="1"/>
          </p:nvPr>
        </p:nvSpPr>
        <p:spPr>
          <a:xfrm>
            <a:off x="381000" y="1600200"/>
            <a:ext cx="8385175" cy="5105400"/>
          </a:xfrm>
        </p:spPr>
        <p:txBody>
          <a:bodyPr>
            <a:normAutofit/>
          </a:bodyPr>
          <a:lstStyle/>
          <a:p>
            <a:pPr marL="320040" indent="-320040" fontAlgn="auto">
              <a:spcAft>
                <a:spcPts val="0"/>
              </a:spcAft>
              <a:buNone/>
              <a:defRPr/>
            </a:pPr>
            <a:r>
              <a:rPr lang="en-US" sz="3000" b="1" dirty="0" smtClean="0"/>
              <a:t>…Created to:</a:t>
            </a:r>
          </a:p>
          <a:p>
            <a:pPr marL="640080" lvl="1" indent="-274320" fontAlgn="auto">
              <a:spcAft>
                <a:spcPts val="0"/>
              </a:spcAft>
              <a:buFont typeface="Wingdings 2"/>
              <a:buChar char=""/>
              <a:defRPr/>
            </a:pPr>
            <a:r>
              <a:rPr lang="en-US" sz="2800" dirty="0" smtClean="0"/>
              <a:t>Address the content you are required to teach</a:t>
            </a:r>
          </a:p>
          <a:p>
            <a:pPr marL="640080" lvl="1" indent="-274320" fontAlgn="auto">
              <a:spcAft>
                <a:spcPts val="0"/>
              </a:spcAft>
              <a:buFont typeface="Wingdings 2"/>
              <a:buChar char=""/>
              <a:defRPr/>
            </a:pPr>
            <a:r>
              <a:rPr lang="en-US" sz="2800" dirty="0" smtClean="0"/>
              <a:t>Address the recommendations given by 7</a:t>
            </a:r>
            <a:r>
              <a:rPr lang="en-US" sz="2800" baseline="30000" dirty="0" smtClean="0"/>
              <a:t>th</a:t>
            </a:r>
            <a:r>
              <a:rPr lang="en-US" sz="2800" dirty="0" smtClean="0"/>
              <a:t> grade social studies teachers</a:t>
            </a:r>
          </a:p>
          <a:p>
            <a:pPr marL="640080" lvl="1" indent="-274320" fontAlgn="auto">
              <a:spcAft>
                <a:spcPts val="0"/>
              </a:spcAft>
              <a:buFont typeface="Wingdings 2"/>
              <a:buChar char=""/>
              <a:defRPr/>
            </a:pPr>
            <a:r>
              <a:rPr lang="en-US" sz="2800" dirty="0" smtClean="0"/>
              <a:t>Capture the big picture in the daunting task of world history instruction</a:t>
            </a:r>
          </a:p>
          <a:p>
            <a:pPr marL="640080" lvl="1" indent="-274320" fontAlgn="auto">
              <a:spcAft>
                <a:spcPts val="0"/>
              </a:spcAft>
              <a:buFont typeface="Wingdings 2"/>
              <a:buChar char=""/>
              <a:defRPr/>
            </a:pPr>
            <a:r>
              <a:rPr lang="en-US" sz="2800" dirty="0" smtClean="0"/>
              <a:t>Provide  unit and topic breakdowns of the content</a:t>
            </a:r>
          </a:p>
          <a:p>
            <a:pPr marL="640080" lvl="1" indent="-274320" fontAlgn="auto">
              <a:spcAft>
                <a:spcPts val="0"/>
              </a:spcAft>
              <a:buFont typeface="Wingdings 2"/>
              <a:buChar char=""/>
              <a:defRPr/>
            </a:pPr>
            <a:r>
              <a:rPr lang="en-US" sz="2800" dirty="0" smtClean="0"/>
              <a:t>Provide student-friendly learning targets</a:t>
            </a:r>
          </a:p>
          <a:p>
            <a:pPr marL="640080" lvl="1" indent="-274320" fontAlgn="auto">
              <a:spcAft>
                <a:spcPts val="0"/>
              </a:spcAft>
              <a:buFont typeface="Wingdings 2"/>
              <a:buChar char=""/>
              <a:defRPr/>
            </a:pPr>
            <a:r>
              <a:rPr lang="en-US" sz="2800" dirty="0" smtClean="0"/>
              <a:t>Address deficiencies found in the 566 page Curriculum Audit</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6386" name="Title 2"/>
          <p:cNvSpPr>
            <a:spLocks noGrp="1"/>
          </p:cNvSpPr>
          <p:nvPr>
            <p:ph type="title"/>
          </p:nvPr>
        </p:nvSpPr>
        <p:spPr>
          <a:xfrm>
            <a:off x="612775" y="228600"/>
            <a:ext cx="8153400" cy="990600"/>
          </a:xfrm>
        </p:spPr>
        <p:txBody>
          <a:bodyPr/>
          <a:lstStyle/>
          <a:p>
            <a:pPr algn="ctr"/>
            <a:r>
              <a:rPr lang="en-US" smtClean="0"/>
              <a:t>Curriculum Audit Quotes</a:t>
            </a:r>
          </a:p>
        </p:txBody>
      </p:sp>
      <p:sp>
        <p:nvSpPr>
          <p:cNvPr id="2" name="Content Placeholder 1"/>
          <p:cNvSpPr>
            <a:spLocks noGrp="1"/>
          </p:cNvSpPr>
          <p:nvPr>
            <p:ph sz="quarter" idx="1"/>
          </p:nvPr>
        </p:nvSpPr>
        <p:spPr>
          <a:xfrm>
            <a:off x="533400" y="1828800"/>
            <a:ext cx="8232775" cy="5029200"/>
          </a:xfrm>
        </p:spPr>
        <p:txBody>
          <a:bodyPr>
            <a:normAutofit fontScale="77500" lnSpcReduction="20000"/>
          </a:bodyPr>
          <a:lstStyle/>
          <a:p>
            <a:pPr marL="320040" indent="-320040" fontAlgn="auto">
              <a:spcAft>
                <a:spcPts val="0"/>
              </a:spcAft>
              <a:buFont typeface="Wingdings"/>
              <a:buChar char=""/>
              <a:defRPr/>
            </a:pPr>
            <a:r>
              <a:rPr lang="en-US" dirty="0" smtClean="0"/>
              <a:t>“To meet the new standards, I teach everything.” (Teacher)</a:t>
            </a:r>
          </a:p>
          <a:p>
            <a:pPr marL="320040" indent="-320040" fontAlgn="auto">
              <a:spcAft>
                <a:spcPts val="0"/>
              </a:spcAft>
              <a:buFont typeface="Wingdings"/>
              <a:buChar char=""/>
              <a:defRPr/>
            </a:pPr>
            <a:r>
              <a:rPr lang="en-US" dirty="0" smtClean="0"/>
              <a:t>“Up until this year we were teaching programs, not standards.” (Administrator)</a:t>
            </a:r>
          </a:p>
          <a:p>
            <a:pPr marL="320040" indent="-320040" fontAlgn="auto">
              <a:spcAft>
                <a:spcPts val="0"/>
              </a:spcAft>
              <a:buFont typeface="Wingdings"/>
              <a:buChar char=""/>
              <a:defRPr/>
            </a:pPr>
            <a:r>
              <a:rPr lang="en-US" dirty="0" smtClean="0"/>
              <a:t>“Teachers need more time for instruction as the curriculum is very wide instead of being deep.  We are teaching large numbers of standards in a short amount of time.” (Teacher)</a:t>
            </a:r>
          </a:p>
          <a:p>
            <a:pPr marL="320040" indent="-320040" fontAlgn="auto">
              <a:spcAft>
                <a:spcPts val="0"/>
              </a:spcAft>
              <a:buFont typeface="Wingdings"/>
              <a:buChar char=""/>
              <a:defRPr/>
            </a:pPr>
            <a:r>
              <a:rPr lang="en-US" dirty="0" smtClean="0"/>
              <a:t>“Curriculum maps are frustrating because of the time it was rolled out to teachers.  We’re getting them unit by unit or grading period by grading period and the district won’t share drafts.” (Administrator)</a:t>
            </a:r>
          </a:p>
          <a:p>
            <a:pPr marL="320040" indent="-320040" fontAlgn="auto">
              <a:spcAft>
                <a:spcPts val="0"/>
              </a:spcAft>
              <a:buFont typeface="Wingdings"/>
              <a:buChar char=""/>
              <a:defRPr/>
            </a:pPr>
            <a:r>
              <a:rPr lang="en-US" dirty="0" smtClean="0"/>
              <a:t>“Curriculum is anybody’s game here.  It is all over the place.” (Administrator)</a:t>
            </a:r>
          </a:p>
          <a:p>
            <a:pPr marL="320040" indent="-320040" fontAlgn="auto">
              <a:spcAft>
                <a:spcPts val="0"/>
              </a:spcAft>
              <a:buFont typeface="Wingdings"/>
              <a:buChar char=""/>
              <a:defRPr/>
            </a:pPr>
            <a:r>
              <a:rPr lang="en-US" dirty="0" smtClean="0"/>
              <a:t>“It is great the way the district is developing curriculum maps.” (Teacher)</a:t>
            </a:r>
          </a:p>
          <a:p>
            <a:pPr marL="320040" indent="-320040" fontAlgn="auto">
              <a:spcAft>
                <a:spcPts val="0"/>
              </a:spcAft>
              <a:buFont typeface="Wingdings"/>
              <a:buChar char=""/>
              <a:defRPr/>
            </a:pPr>
            <a:r>
              <a:rPr lang="en-US" dirty="0" smtClean="0"/>
              <a:t>“The new curriculum hasn’t changed what we will teach.  We take the state’s lead of what to teach.” (Administrator)</a:t>
            </a:r>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4" name="Content Placeholder 3" descr="Capture.JPG"/>
          <p:cNvPicPr>
            <a:picLocks noGrp="1" noChangeAspect="1"/>
          </p:cNvPicPr>
          <p:nvPr>
            <p:ph idx="1"/>
          </p:nvPr>
        </p:nvPicPr>
        <p:blipFill>
          <a:blip r:embed="rId2" cstate="print"/>
          <a:stretch>
            <a:fillRect/>
          </a:stretch>
        </p:blipFill>
        <p:spPr>
          <a:xfrm>
            <a:off x="983456" y="1297094"/>
            <a:ext cx="7169944" cy="5560906"/>
          </a:xfrm>
          <a:prstGeom prst="rect">
            <a:avLst/>
          </a:prstGeom>
          <a:ln>
            <a:noFill/>
          </a:ln>
          <a:effectLst>
            <a:outerShdw blurRad="292100" dist="139700" dir="2700000" algn="tl" rotWithShape="0">
              <a:srgbClr val="333333">
                <a:alpha val="65000"/>
              </a:srgbClr>
            </a:outerShdw>
          </a:effectLst>
        </p:spPr>
      </p:pic>
      <p:grpSp>
        <p:nvGrpSpPr>
          <p:cNvPr id="7" name="Group 6"/>
          <p:cNvGrpSpPr/>
          <p:nvPr/>
        </p:nvGrpSpPr>
        <p:grpSpPr>
          <a:xfrm rot="20241313" flipH="1">
            <a:off x="5674128" y="1887791"/>
            <a:ext cx="2667000" cy="1905000"/>
            <a:chOff x="533400" y="1143000"/>
            <a:chExt cx="2667000" cy="1905000"/>
          </a:xfrm>
        </p:grpSpPr>
        <p:sp>
          <p:nvSpPr>
            <p:cNvPr id="5" name="Right Arrow 4"/>
            <p:cNvSpPr/>
            <p:nvPr/>
          </p:nvSpPr>
          <p:spPr>
            <a:xfrm>
              <a:off x="533400" y="1143000"/>
              <a:ext cx="2667000" cy="1905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9600" y="1676400"/>
              <a:ext cx="2133600" cy="830997"/>
            </a:xfrm>
            <a:prstGeom prst="rect">
              <a:avLst/>
            </a:prstGeom>
            <a:noFill/>
          </p:spPr>
          <p:txBody>
            <a:bodyPr wrap="square" rtlCol="0">
              <a:spAutoFit/>
            </a:bodyPr>
            <a:lstStyle/>
            <a:p>
              <a:pPr algn="r"/>
              <a:r>
                <a:rPr lang="en-US" sz="1600" b="1" dirty="0" smtClean="0">
                  <a:solidFill>
                    <a:srgbClr val="FFFF00"/>
                  </a:solidFill>
                </a:rPr>
                <a:t>Many adjustments  </a:t>
              </a:r>
            </a:p>
            <a:p>
              <a:pPr algn="r"/>
              <a:r>
                <a:rPr lang="en-US" sz="1600" b="1" dirty="0" smtClean="0">
                  <a:solidFill>
                    <a:srgbClr val="FFFF00"/>
                  </a:solidFill>
                </a:rPr>
                <a:t>were called for </a:t>
              </a:r>
            </a:p>
            <a:p>
              <a:pPr algn="r"/>
              <a:r>
                <a:rPr lang="en-US" sz="1600" b="1" dirty="0" smtClean="0">
                  <a:solidFill>
                    <a:srgbClr val="FFFF00"/>
                  </a:solidFill>
                </a:rPr>
                <a:t>by the CMA!</a:t>
              </a:r>
              <a:endParaRPr lang="en-US" sz="1600" b="1" dirty="0">
                <a:solidFill>
                  <a:srgbClr val="FFFF00"/>
                </a:solidFill>
              </a:endParaRPr>
            </a:p>
          </p:txBody>
        </p:sp>
      </p:grpSp>
      <p:grpSp>
        <p:nvGrpSpPr>
          <p:cNvPr id="8" name="Group 7"/>
          <p:cNvGrpSpPr/>
          <p:nvPr/>
        </p:nvGrpSpPr>
        <p:grpSpPr>
          <a:xfrm rot="1795865">
            <a:off x="144845" y="822796"/>
            <a:ext cx="2667000" cy="2209800"/>
            <a:chOff x="457200" y="1219200"/>
            <a:chExt cx="2667000" cy="2209800"/>
          </a:xfrm>
        </p:grpSpPr>
        <p:sp>
          <p:nvSpPr>
            <p:cNvPr id="9" name="Right Arrow 8"/>
            <p:cNvSpPr/>
            <p:nvPr/>
          </p:nvSpPr>
          <p:spPr>
            <a:xfrm>
              <a:off x="457200" y="1219200"/>
              <a:ext cx="2667000" cy="22098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TextBox 9"/>
            <p:cNvSpPr txBox="1"/>
            <p:nvPr/>
          </p:nvSpPr>
          <p:spPr>
            <a:xfrm>
              <a:off x="533400" y="1828800"/>
              <a:ext cx="2133600" cy="923330"/>
            </a:xfrm>
            <a:prstGeom prst="rect">
              <a:avLst/>
            </a:prstGeom>
            <a:noFill/>
          </p:spPr>
          <p:txBody>
            <a:bodyPr wrap="square" rtlCol="0">
              <a:spAutoFit/>
            </a:bodyPr>
            <a:lstStyle/>
            <a:p>
              <a:r>
                <a:rPr lang="en-US" b="1" dirty="0" smtClean="0">
                  <a:solidFill>
                    <a:srgbClr val="C00000"/>
                  </a:solidFill>
                </a:rPr>
                <a:t>Other adjustments were based on teacher feed-back!</a:t>
              </a:r>
              <a:endParaRPr lang="en-US" b="1" dirty="0">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style.rotation</p:attrName>
                                        </p:attrNameLst>
                                      </p:cBhvr>
                                      <p:tavLst>
                                        <p:tav tm="0">
                                          <p:val>
                                            <p:fltVal val="720"/>
                                          </p:val>
                                        </p:tav>
                                        <p:tav tm="100000">
                                          <p:val>
                                            <p:fltVal val="0"/>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6" name="Content Placeholder 5" descr="Unit links.JPG"/>
          <p:cNvPicPr>
            <a:picLocks noGrp="1" noChangeAspect="1"/>
          </p:cNvPicPr>
          <p:nvPr>
            <p:ph idx="1"/>
          </p:nvPr>
        </p:nvPicPr>
        <p:blipFill>
          <a:blip r:embed="rId2" cstate="print"/>
          <a:stretch>
            <a:fillRect/>
          </a:stretch>
        </p:blipFill>
        <p:spPr>
          <a:xfrm>
            <a:off x="92628" y="1371600"/>
            <a:ext cx="889233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9" name="Group 8"/>
          <p:cNvGrpSpPr/>
          <p:nvPr/>
        </p:nvGrpSpPr>
        <p:grpSpPr>
          <a:xfrm rot="664869">
            <a:off x="4876800" y="2912867"/>
            <a:ext cx="3124200" cy="2895600"/>
            <a:chOff x="4876800" y="2286000"/>
            <a:chExt cx="3124200" cy="2895600"/>
          </a:xfrm>
        </p:grpSpPr>
        <p:sp>
          <p:nvSpPr>
            <p:cNvPr id="7" name="Left Arrow 6"/>
            <p:cNvSpPr/>
            <p:nvPr/>
          </p:nvSpPr>
          <p:spPr>
            <a:xfrm>
              <a:off x="4876800" y="2286000"/>
              <a:ext cx="3124200" cy="28956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5257800" y="3200400"/>
              <a:ext cx="2743200" cy="1138773"/>
            </a:xfrm>
            <a:prstGeom prst="rect">
              <a:avLst/>
            </a:prstGeom>
            <a:noFill/>
          </p:spPr>
          <p:txBody>
            <a:bodyPr wrap="square" rtlCol="0">
              <a:spAutoFit/>
            </a:bodyPr>
            <a:lstStyle/>
            <a:p>
              <a:pPr algn="r"/>
              <a:r>
                <a:rPr lang="en-US" sz="1700" b="1" dirty="0" smtClean="0">
                  <a:solidFill>
                    <a:srgbClr val="FFFF00"/>
                  </a:solidFill>
                  <a:effectLst>
                    <a:outerShdw blurRad="38100" dist="38100" dir="2700000" algn="tl">
                      <a:srgbClr val="000000">
                        <a:alpha val="43137"/>
                      </a:srgbClr>
                    </a:outerShdw>
                  </a:effectLst>
                </a:rPr>
                <a:t>The Units are Bookmarked!  </a:t>
              </a:r>
              <a:r>
                <a:rPr lang="en-US" sz="1700" b="1" dirty="0" smtClean="0">
                  <a:solidFill>
                    <a:schemeClr val="bg1"/>
                  </a:solidFill>
                  <a:effectLst>
                    <a:outerShdw blurRad="38100" dist="38100" dir="2700000" algn="tl">
                      <a:srgbClr val="000000">
                        <a:alpha val="43137"/>
                      </a:srgbClr>
                    </a:outerShdw>
                  </a:effectLst>
                </a:rPr>
                <a:t>From the Overview, control-click on the Unit you want to go to in the map!</a:t>
              </a:r>
              <a:endParaRPr lang="en-US" sz="1700" b="1"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style.rotation</p:attrName>
                                        </p:attrNameLst>
                                      </p:cBhvr>
                                      <p:tavLst>
                                        <p:tav tm="0">
                                          <p:val>
                                            <p:fltVal val="720"/>
                                          </p:val>
                                        </p:tav>
                                        <p:tav tm="100000">
                                          <p:val>
                                            <p:fltVal val="0"/>
                                          </p:val>
                                        </p:tav>
                                      </p:tavLst>
                                    </p:anim>
                                    <p:anim calcmode="lin" valueType="num">
                                      <p:cBhvr>
                                        <p:cTn id="9" dur="500" fill="hold"/>
                                        <p:tgtEl>
                                          <p:spTgt spid="9"/>
                                        </p:tgtEl>
                                        <p:attrNameLst>
                                          <p:attrName>ppt_h</p:attrName>
                                        </p:attrNameLst>
                                      </p:cBhvr>
                                      <p:tavLst>
                                        <p:tav tm="0">
                                          <p:val>
                                            <p:fltVal val="0"/>
                                          </p:val>
                                        </p:tav>
                                        <p:tav tm="100000">
                                          <p:val>
                                            <p:strVal val="#ppt_h"/>
                                          </p:val>
                                        </p:tav>
                                      </p:tavLst>
                                    </p:anim>
                                    <p:anim calcmode="lin" valueType="num">
                                      <p:cBhvr>
                                        <p:cTn id="10"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6" name="Content Placeholder 5" descr="Unit 1.JPG"/>
          <p:cNvPicPr>
            <a:picLocks noGrp="1" noChangeAspect="1"/>
          </p:cNvPicPr>
          <p:nvPr>
            <p:ph idx="1"/>
          </p:nvPr>
        </p:nvPicPr>
        <p:blipFill>
          <a:blip r:embed="rId2" cstate="print"/>
          <a:srcRect t="946"/>
          <a:stretch>
            <a:fillRect/>
          </a:stretch>
        </p:blipFill>
        <p:spPr>
          <a:xfrm>
            <a:off x="1447800" y="1143000"/>
            <a:ext cx="6326254" cy="5562600"/>
          </a:xfrm>
          <a:prstGeom prst="rect">
            <a:avLst/>
          </a:prstGeom>
          <a:ln>
            <a:noFill/>
          </a:ln>
          <a:effectLst>
            <a:outerShdw blurRad="292100" dist="139700" dir="2700000" algn="tl" rotWithShape="0">
              <a:srgbClr val="333333">
                <a:alpha val="65000"/>
              </a:srgbClr>
            </a:outerShdw>
          </a:effectLst>
        </p:spPr>
      </p:pic>
      <p:grpSp>
        <p:nvGrpSpPr>
          <p:cNvPr id="10" name="Group 9"/>
          <p:cNvGrpSpPr/>
          <p:nvPr/>
        </p:nvGrpSpPr>
        <p:grpSpPr>
          <a:xfrm>
            <a:off x="3733800" y="4419600"/>
            <a:ext cx="1828800" cy="2133600"/>
            <a:chOff x="3733800" y="4419600"/>
            <a:chExt cx="1828800" cy="2133600"/>
          </a:xfrm>
        </p:grpSpPr>
        <p:grpSp>
          <p:nvGrpSpPr>
            <p:cNvPr id="9" name="Group 8"/>
            <p:cNvGrpSpPr/>
            <p:nvPr/>
          </p:nvGrpSpPr>
          <p:grpSpPr>
            <a:xfrm>
              <a:off x="3733800" y="4419600"/>
              <a:ext cx="1828800" cy="2133600"/>
              <a:chOff x="3657600" y="4419600"/>
              <a:chExt cx="1828800" cy="2133600"/>
            </a:xfrm>
          </p:grpSpPr>
          <p:sp>
            <p:nvSpPr>
              <p:cNvPr id="7" name="Up Arrow 6"/>
              <p:cNvSpPr/>
              <p:nvPr/>
            </p:nvSpPr>
            <p:spPr>
              <a:xfrm>
                <a:off x="3657600" y="4419600"/>
                <a:ext cx="1828800" cy="2133600"/>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TextBox 7"/>
              <p:cNvSpPr txBox="1"/>
              <p:nvPr/>
            </p:nvSpPr>
            <p:spPr>
              <a:xfrm>
                <a:off x="4038600" y="4724400"/>
                <a:ext cx="1066800" cy="1046440"/>
              </a:xfrm>
              <a:prstGeom prst="rect">
                <a:avLst/>
              </a:prstGeom>
              <a:noFill/>
            </p:spPr>
            <p:txBody>
              <a:bodyPr wrap="square" rtlCol="0">
                <a:spAutoFit/>
              </a:bodyPr>
              <a:lstStyle/>
              <a:p>
                <a:pPr algn="ctr"/>
                <a:r>
                  <a:rPr lang="en-US" sz="1600" b="1" dirty="0" smtClean="0">
                    <a:solidFill>
                      <a:srgbClr val="FFFF00"/>
                    </a:solidFill>
                    <a:effectLst>
                      <a:outerShdw blurRad="38100" dist="38100" dir="2700000" algn="tl">
                        <a:srgbClr val="000000">
                          <a:alpha val="43137"/>
                        </a:srgbClr>
                      </a:outerShdw>
                    </a:effectLst>
                  </a:rPr>
                  <a:t>Fewer Learning Targets!</a:t>
                </a:r>
              </a:p>
              <a:p>
                <a:pPr algn="ctr"/>
                <a:endParaRPr lang="en-US" sz="1400" b="1" dirty="0">
                  <a:solidFill>
                    <a:srgbClr val="FFC000"/>
                  </a:solidFill>
                  <a:effectLst>
                    <a:outerShdw blurRad="38100" dist="38100" dir="2700000" algn="tl">
                      <a:srgbClr val="000000">
                        <a:alpha val="43137"/>
                      </a:srgbClr>
                    </a:outerShdw>
                  </a:effectLst>
                </a:endParaRPr>
              </a:p>
            </p:txBody>
          </p:sp>
        </p:grpSp>
        <p:pic>
          <p:nvPicPr>
            <p:cNvPr id="2050" name="Picture 2" descr="C:\Users\rthomas2\AppData\Local\Microsoft\Windows\Temporary Internet Files\Content.IE5\AKIJWCSX\MC900433817[1].png"/>
            <p:cNvPicPr>
              <a:picLocks noChangeAspect="1" noChangeArrowheads="1"/>
            </p:cNvPicPr>
            <p:nvPr/>
          </p:nvPicPr>
          <p:blipFill>
            <a:blip r:embed="rId3" cstate="print"/>
            <a:srcRect/>
            <a:stretch>
              <a:fillRect/>
            </a:stretch>
          </p:blipFill>
          <p:spPr bwMode="auto">
            <a:xfrm>
              <a:off x="4191000" y="5562600"/>
              <a:ext cx="914286" cy="914286"/>
            </a:xfrm>
            <a:prstGeom prst="rect">
              <a:avLst/>
            </a:prstGeom>
            <a:noFill/>
          </p:spPr>
        </p:pic>
      </p:grpSp>
      <p:grpSp>
        <p:nvGrpSpPr>
          <p:cNvPr id="14" name="Group 13"/>
          <p:cNvGrpSpPr/>
          <p:nvPr/>
        </p:nvGrpSpPr>
        <p:grpSpPr>
          <a:xfrm>
            <a:off x="6781800" y="1905000"/>
            <a:ext cx="1676400" cy="1066800"/>
            <a:chOff x="6781800" y="1905000"/>
            <a:chExt cx="1676400" cy="1066800"/>
          </a:xfrm>
        </p:grpSpPr>
        <p:sp>
          <p:nvSpPr>
            <p:cNvPr id="12" name="Left Arrow 11"/>
            <p:cNvSpPr/>
            <p:nvPr/>
          </p:nvSpPr>
          <p:spPr>
            <a:xfrm>
              <a:off x="6781800" y="1905000"/>
              <a:ext cx="1676400" cy="10668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TextBox 12"/>
            <p:cNvSpPr txBox="1"/>
            <p:nvPr/>
          </p:nvSpPr>
          <p:spPr>
            <a:xfrm>
              <a:off x="7086600" y="2133600"/>
              <a:ext cx="1371600" cy="584775"/>
            </a:xfrm>
            <a:prstGeom prst="rect">
              <a:avLst/>
            </a:prstGeom>
            <a:noFill/>
          </p:spPr>
          <p:txBody>
            <a:bodyPr wrap="square" rtlCol="0">
              <a:spAutoFit/>
            </a:bodyPr>
            <a:lstStyle/>
            <a:p>
              <a:pPr algn="r"/>
              <a:r>
                <a:rPr lang="en-US" sz="1600" b="1" dirty="0" smtClean="0">
                  <a:solidFill>
                    <a:srgbClr val="FFFF00"/>
                  </a:solidFill>
                </a:rPr>
                <a:t>The role of Assessments!</a:t>
              </a:r>
              <a:endParaRPr lang="en-US" sz="1600" b="1" dirty="0">
                <a:solidFill>
                  <a:srgbClr val="FFFF00"/>
                </a:solidFill>
              </a:endParaRPr>
            </a:p>
          </p:txBody>
        </p:sp>
      </p:grpSp>
      <p:sp>
        <p:nvSpPr>
          <p:cNvPr id="15" name="Oval 14"/>
          <p:cNvSpPr/>
          <p:nvPr/>
        </p:nvSpPr>
        <p:spPr>
          <a:xfrm>
            <a:off x="1447800" y="1600200"/>
            <a:ext cx="5257800" cy="685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flipV="1">
            <a:off x="1295400" y="1447800"/>
            <a:ext cx="9144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1524000" y="2057400"/>
            <a:ext cx="9144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5410200" y="2895600"/>
            <a:ext cx="1295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219200" y="2743200"/>
            <a:ext cx="4038600" cy="762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447800" y="3200400"/>
            <a:ext cx="4038600" cy="762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flipV="1">
            <a:off x="1752600" y="3581400"/>
            <a:ext cx="1676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flipV="1">
            <a:off x="4038600" y="3505200"/>
            <a:ext cx="1295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flipV="1">
            <a:off x="5867400" y="3581400"/>
            <a:ext cx="15240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7162800" y="2667000"/>
            <a:ext cx="1676400" cy="1066800"/>
            <a:chOff x="6781800" y="1905000"/>
            <a:chExt cx="1676400" cy="1066800"/>
          </a:xfrm>
        </p:grpSpPr>
        <p:sp>
          <p:nvSpPr>
            <p:cNvPr id="26" name="Left Arrow 25"/>
            <p:cNvSpPr/>
            <p:nvPr/>
          </p:nvSpPr>
          <p:spPr>
            <a:xfrm>
              <a:off x="6781800" y="1905000"/>
              <a:ext cx="1676400" cy="10668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TextBox 26"/>
            <p:cNvSpPr txBox="1"/>
            <p:nvPr/>
          </p:nvSpPr>
          <p:spPr>
            <a:xfrm>
              <a:off x="7086600" y="2133600"/>
              <a:ext cx="1371600" cy="584775"/>
            </a:xfrm>
            <a:prstGeom prst="rect">
              <a:avLst/>
            </a:prstGeom>
            <a:noFill/>
          </p:spPr>
          <p:txBody>
            <a:bodyPr wrap="square" rtlCol="0">
              <a:spAutoFit/>
            </a:bodyPr>
            <a:lstStyle/>
            <a:p>
              <a:pPr algn="r"/>
              <a:r>
                <a:rPr lang="en-US" sz="1600" b="1" dirty="0" smtClean="0">
                  <a:solidFill>
                    <a:srgbClr val="FFFF00"/>
                  </a:solidFill>
                </a:rPr>
                <a:t>160 days of instruction!</a:t>
              </a:r>
              <a:endParaRPr lang="en-US" sz="1600" b="1" dirty="0">
                <a:solidFill>
                  <a:srgbClr val="FFFF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5"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000"/>
                                        <p:tgtEl>
                                          <p:spTgt spid="14"/>
                                        </p:tgtEl>
                                      </p:cBhvr>
                                    </p:animEffect>
                                    <p:anim calcmode="lin" valueType="num">
                                      <p:cBhvr>
                                        <p:cTn id="35" dur="2000" fill="hold"/>
                                        <p:tgtEl>
                                          <p:spTgt spid="14"/>
                                        </p:tgtEl>
                                        <p:attrNameLst>
                                          <p:attrName>style.rotation</p:attrName>
                                        </p:attrNameLst>
                                      </p:cBhvr>
                                      <p:tavLst>
                                        <p:tav tm="0">
                                          <p:val>
                                            <p:fltVal val="720"/>
                                          </p:val>
                                        </p:tav>
                                        <p:tav tm="100000">
                                          <p:val>
                                            <p:fltVal val="0"/>
                                          </p:val>
                                        </p:tav>
                                      </p:tavLst>
                                    </p:anim>
                                    <p:anim calcmode="lin" valueType="num">
                                      <p:cBhvr>
                                        <p:cTn id="36" dur="2000" fill="hold"/>
                                        <p:tgtEl>
                                          <p:spTgt spid="14"/>
                                        </p:tgtEl>
                                        <p:attrNameLst>
                                          <p:attrName>ppt_h</p:attrName>
                                        </p:attrNameLst>
                                      </p:cBhvr>
                                      <p:tavLst>
                                        <p:tav tm="0">
                                          <p:val>
                                            <p:fltVal val="0"/>
                                          </p:val>
                                        </p:tav>
                                        <p:tav tm="100000">
                                          <p:val>
                                            <p:strVal val="#ppt_h"/>
                                          </p:val>
                                        </p:tav>
                                      </p:tavLst>
                                    </p:anim>
                                    <p:anim calcmode="lin" valueType="num">
                                      <p:cBhvr>
                                        <p:cTn id="37"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35"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style.rotation</p:attrName>
                                        </p:attrNameLst>
                                      </p:cBhvr>
                                      <p:tavLst>
                                        <p:tav tm="0">
                                          <p:val>
                                            <p:fltVal val="720"/>
                                          </p:val>
                                        </p:tav>
                                        <p:tav tm="100000">
                                          <p:val>
                                            <p:fltVal val="0"/>
                                          </p:val>
                                        </p:tav>
                                      </p:tavLst>
                                    </p:anim>
                                    <p:anim calcmode="lin" valueType="num">
                                      <p:cBhvr>
                                        <p:cTn id="58" dur="1000" fill="hold"/>
                                        <p:tgtEl>
                                          <p:spTgt spid="25"/>
                                        </p:tgtEl>
                                        <p:attrNameLst>
                                          <p:attrName>ppt_h</p:attrName>
                                        </p:attrNameLst>
                                      </p:cBhvr>
                                      <p:tavLst>
                                        <p:tav tm="0">
                                          <p:val>
                                            <p:fltVal val="0"/>
                                          </p:val>
                                        </p:tav>
                                        <p:tav tm="100000">
                                          <p:val>
                                            <p:strVal val="#ppt_h"/>
                                          </p:val>
                                        </p:tav>
                                      </p:tavLst>
                                    </p:anim>
                                    <p:anim calcmode="lin" valueType="num">
                                      <p:cBhvr>
                                        <p:cTn id="59" dur="1000" fill="hold"/>
                                        <p:tgtEl>
                                          <p:spTgt spid="25"/>
                                        </p:tgtEl>
                                        <p:attrNameLst>
                                          <p:attrName>ppt_w</p:attrName>
                                        </p:attrNameLst>
                                      </p:cBhvr>
                                      <p:tavLst>
                                        <p:tav tm="0">
                                          <p:val>
                                            <p:fltVal val="0"/>
                                          </p:val>
                                        </p:tav>
                                        <p:tav tm="100000">
                                          <p:val>
                                            <p:strVal val="#ppt_w"/>
                                          </p:val>
                                        </p:tav>
                                      </p:tavLst>
                                    </p:anim>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1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dissolv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dissolv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22"/>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dissolve">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23"/>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35" presetClass="entr" presetSubtype="0" fill="hold" nodeType="click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2000"/>
                                        <p:tgtEl>
                                          <p:spTgt spid="10"/>
                                        </p:tgtEl>
                                      </p:cBhvr>
                                    </p:animEffect>
                                    <p:anim calcmode="lin" valueType="num">
                                      <p:cBhvr>
                                        <p:cTn id="96" dur="2000" fill="hold"/>
                                        <p:tgtEl>
                                          <p:spTgt spid="10"/>
                                        </p:tgtEl>
                                        <p:attrNameLst>
                                          <p:attrName>style.rotation</p:attrName>
                                        </p:attrNameLst>
                                      </p:cBhvr>
                                      <p:tavLst>
                                        <p:tav tm="0">
                                          <p:val>
                                            <p:fltVal val="720"/>
                                          </p:val>
                                        </p:tav>
                                        <p:tav tm="100000">
                                          <p:val>
                                            <p:fltVal val="0"/>
                                          </p:val>
                                        </p:tav>
                                      </p:tavLst>
                                    </p:anim>
                                    <p:anim calcmode="lin" valueType="num">
                                      <p:cBhvr>
                                        <p:cTn id="97" dur="2000" fill="hold"/>
                                        <p:tgtEl>
                                          <p:spTgt spid="10"/>
                                        </p:tgtEl>
                                        <p:attrNameLst>
                                          <p:attrName>ppt_h</p:attrName>
                                        </p:attrNameLst>
                                      </p:cBhvr>
                                      <p:tavLst>
                                        <p:tav tm="0">
                                          <p:val>
                                            <p:fltVal val="0"/>
                                          </p:val>
                                        </p:tav>
                                        <p:tav tm="100000">
                                          <p:val>
                                            <p:strVal val="#ppt_h"/>
                                          </p:val>
                                        </p:tav>
                                      </p:tavLst>
                                    </p:anim>
                                    <p:anim calcmode="lin" valueType="num">
                                      <p:cBhvr>
                                        <p:cTn id="98"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dissolve">
                                      <p:cBhvr>
                                        <p:cTn id="103" dur="5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xit" presetSubtype="0" fill="hold" grpId="1" nodeType="clickEffect">
                                  <p:stCondLst>
                                    <p:cond delay="0"/>
                                  </p:stCondLst>
                                  <p:childTnLst>
                                    <p:set>
                                      <p:cBhvr>
                                        <p:cTn id="107"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2" grpId="0" animBg="1"/>
      <p:bldP spid="22" grpId="1" animBg="1"/>
      <p:bldP spid="23" grpId="0" animBg="1"/>
      <p:bldP spid="23" grpId="1" animBg="1"/>
      <p:bldP spid="24" grpId="0" animBg="1"/>
      <p:bldP spid="2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8" name="Content Placeholder 7" descr="Neolithic.JPG"/>
          <p:cNvPicPr>
            <a:picLocks noGrp="1" noChangeAspect="1"/>
          </p:cNvPicPr>
          <p:nvPr>
            <p:ph idx="1"/>
          </p:nvPr>
        </p:nvPicPr>
        <p:blipFill>
          <a:blip r:embed="rId2" cstate="print"/>
          <a:stretch>
            <a:fillRect/>
          </a:stretch>
        </p:blipFill>
        <p:spPr>
          <a:xfrm>
            <a:off x="1215289" y="1371600"/>
            <a:ext cx="6709511" cy="5257800"/>
          </a:xfrm>
          <a:prstGeom prst="rect">
            <a:avLst/>
          </a:prstGeom>
          <a:ln>
            <a:noFill/>
          </a:ln>
          <a:effectLst>
            <a:outerShdw blurRad="292100" dist="139700" dir="2700000" algn="tl" rotWithShape="0">
              <a:srgbClr val="333333">
                <a:alpha val="65000"/>
              </a:srgbClr>
            </a:outerShdw>
          </a:effectLst>
        </p:spPr>
      </p:pic>
      <p:grpSp>
        <p:nvGrpSpPr>
          <p:cNvPr id="12" name="Group 11"/>
          <p:cNvGrpSpPr/>
          <p:nvPr/>
        </p:nvGrpSpPr>
        <p:grpSpPr>
          <a:xfrm>
            <a:off x="3581400" y="3805872"/>
            <a:ext cx="3732886" cy="2501964"/>
            <a:chOff x="3581400" y="3805872"/>
            <a:chExt cx="3732886" cy="2501964"/>
          </a:xfrm>
        </p:grpSpPr>
        <p:grpSp>
          <p:nvGrpSpPr>
            <p:cNvPr id="11" name="Group 10"/>
            <p:cNvGrpSpPr/>
            <p:nvPr/>
          </p:nvGrpSpPr>
          <p:grpSpPr>
            <a:xfrm rot="20275935">
              <a:off x="3581400" y="3805872"/>
              <a:ext cx="2362200" cy="1600200"/>
              <a:chOff x="3581400" y="3352800"/>
              <a:chExt cx="2362200" cy="1600200"/>
            </a:xfrm>
          </p:grpSpPr>
          <p:sp>
            <p:nvSpPr>
              <p:cNvPr id="9" name="Right Arrow 8"/>
              <p:cNvSpPr/>
              <p:nvPr/>
            </p:nvSpPr>
            <p:spPr>
              <a:xfrm>
                <a:off x="3581400" y="3352800"/>
                <a:ext cx="2362200" cy="16002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57600" y="3834825"/>
                <a:ext cx="2057400" cy="584775"/>
              </a:xfrm>
              <a:prstGeom prst="rect">
                <a:avLst/>
              </a:prstGeom>
              <a:noFill/>
            </p:spPr>
            <p:txBody>
              <a:bodyPr wrap="square" rtlCol="0">
                <a:spAutoFit/>
              </a:bodyPr>
              <a:lstStyle/>
              <a:p>
                <a:r>
                  <a:rPr lang="en-US" sz="1600" b="1" i="1" dirty="0" smtClean="0"/>
                  <a:t>Guns, Germs, &amp; Steel </a:t>
                </a:r>
                <a:r>
                  <a:rPr lang="en-US" sz="1600" b="1" dirty="0" smtClean="0"/>
                  <a:t>episodes on-line!</a:t>
                </a:r>
                <a:endParaRPr lang="en-US" sz="1600" b="1" dirty="0"/>
              </a:p>
            </p:txBody>
          </p:sp>
        </p:grpSp>
        <p:pic>
          <p:nvPicPr>
            <p:cNvPr id="9218" name="Picture 2" descr="C:\Users\rthomas2\AppData\Local\Microsoft\Windows\Temporary Internet Files\Content.IE5\UQS2PK4D\MC900242871[1].wmf"/>
            <p:cNvPicPr>
              <a:picLocks noChangeAspect="1" noChangeArrowheads="1"/>
            </p:cNvPicPr>
            <p:nvPr/>
          </p:nvPicPr>
          <p:blipFill>
            <a:blip r:embed="rId3" cstate="print"/>
            <a:srcRect/>
            <a:stretch>
              <a:fillRect/>
            </a:stretch>
          </p:blipFill>
          <p:spPr bwMode="auto">
            <a:xfrm>
              <a:off x="6400800" y="5562600"/>
              <a:ext cx="913486" cy="745236"/>
            </a:xfrm>
            <a:prstGeom prst="rect">
              <a:avLst/>
            </a:prstGeom>
            <a:noFill/>
          </p:spPr>
        </p:pic>
      </p:grpSp>
      <p:pic>
        <p:nvPicPr>
          <p:cNvPr id="9220" name="Picture 4"/>
          <p:cNvPicPr>
            <a:picLocks noChangeAspect="1" noChangeArrowheads="1"/>
          </p:cNvPicPr>
          <p:nvPr/>
        </p:nvPicPr>
        <p:blipFill>
          <a:blip r:embed="rId4" cstate="print"/>
          <a:srcRect/>
          <a:stretch>
            <a:fillRect/>
          </a:stretch>
        </p:blipFill>
        <p:spPr bwMode="auto">
          <a:xfrm>
            <a:off x="228600" y="228600"/>
            <a:ext cx="2181225" cy="2933700"/>
          </a:xfrm>
          <a:prstGeom prst="rect">
            <a:avLst/>
          </a:prstGeom>
          <a:noFill/>
          <a:ln w="9525">
            <a:noFill/>
            <a:miter lim="800000"/>
            <a:headEnd/>
            <a:tailEnd/>
          </a:ln>
        </p:spPr>
      </p:pic>
      <p:pic>
        <p:nvPicPr>
          <p:cNvPr id="9219" name="Picture 3"/>
          <p:cNvPicPr>
            <a:picLocks noChangeAspect="1" noChangeArrowheads="1"/>
          </p:cNvPicPr>
          <p:nvPr/>
        </p:nvPicPr>
        <p:blipFill>
          <a:blip r:embed="rId5" cstate="print"/>
          <a:srcRect l="4000" t="3588" r="4000" b="3321"/>
          <a:stretch>
            <a:fillRect/>
          </a:stretch>
        </p:blipFill>
        <p:spPr bwMode="auto">
          <a:xfrm>
            <a:off x="1524000" y="1905000"/>
            <a:ext cx="1752600" cy="2286000"/>
          </a:xfrm>
          <a:prstGeom prst="rect">
            <a:avLst/>
          </a:prstGeom>
          <a:noFill/>
          <a:ln w="57150">
            <a:solidFill>
              <a:schemeClr val="bg1"/>
            </a:solidFill>
            <a:miter lim="800000"/>
            <a:headEnd/>
            <a:tailEnd/>
          </a:ln>
        </p:spPr>
      </p:pic>
      <p:pic>
        <p:nvPicPr>
          <p:cNvPr id="9221" name="Picture 5"/>
          <p:cNvPicPr>
            <a:picLocks noChangeAspect="1" noChangeArrowheads="1"/>
          </p:cNvPicPr>
          <p:nvPr/>
        </p:nvPicPr>
        <p:blipFill>
          <a:blip r:embed="rId6" cstate="print"/>
          <a:srcRect/>
          <a:stretch>
            <a:fillRect/>
          </a:stretch>
        </p:blipFill>
        <p:spPr bwMode="auto">
          <a:xfrm>
            <a:off x="4800600" y="2438400"/>
            <a:ext cx="4181475" cy="523875"/>
          </a:xfrm>
          <a:prstGeom prst="rect">
            <a:avLst/>
          </a:prstGeom>
          <a:noFill/>
          <a:ln w="38100">
            <a:solidFill>
              <a:schemeClr val="bg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dissolve">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221"/>
                                        </p:tgtEl>
                                        <p:attrNameLst>
                                          <p:attrName>style.visibility</p:attrName>
                                        </p:attrNameLst>
                                      </p:cBhvr>
                                      <p:to>
                                        <p:strVal val="visible"/>
                                      </p:to>
                                    </p:set>
                                    <p:animEffect transition="in" filter="dissolve">
                                      <p:cBhvr>
                                        <p:cTn id="17" dur="500"/>
                                        <p:tgtEl>
                                          <p:spTgt spid="9221"/>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anim calcmode="lin" valueType="num">
                                      <p:cBhvr>
                                        <p:cTn id="23" dur="2000" fill="hold"/>
                                        <p:tgtEl>
                                          <p:spTgt spid="12"/>
                                        </p:tgtEl>
                                        <p:attrNameLst>
                                          <p:attrName>style.rotation</p:attrName>
                                        </p:attrNameLst>
                                      </p:cBhvr>
                                      <p:tavLst>
                                        <p:tav tm="0">
                                          <p:val>
                                            <p:fltVal val="720"/>
                                          </p:val>
                                        </p:tav>
                                        <p:tav tm="100000">
                                          <p:val>
                                            <p:fltVal val="0"/>
                                          </p:val>
                                        </p:tav>
                                      </p:tavLst>
                                    </p:anim>
                                    <p:anim calcmode="lin" valueType="num">
                                      <p:cBhvr>
                                        <p:cTn id="24" dur="2000" fill="hold"/>
                                        <p:tgtEl>
                                          <p:spTgt spid="12"/>
                                        </p:tgtEl>
                                        <p:attrNameLst>
                                          <p:attrName>ppt_h</p:attrName>
                                        </p:attrNameLst>
                                      </p:cBhvr>
                                      <p:tavLst>
                                        <p:tav tm="0">
                                          <p:val>
                                            <p:fltVal val="0"/>
                                          </p:val>
                                        </p:tav>
                                        <p:tav tm="100000">
                                          <p:val>
                                            <p:strVal val="#ppt_h"/>
                                          </p:val>
                                        </p:tav>
                                      </p:tavLst>
                                    </p:anim>
                                    <p:anim calcmode="lin" valueType="num">
                                      <p:cBhvr>
                                        <p:cTn id="25" dur="2000" fill="hold"/>
                                        <p:tgtEl>
                                          <p:spTgt spid="1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86800" cy="1143000"/>
          </a:xfrm>
        </p:spPr>
        <p:txBody>
          <a:bodyPr>
            <a:noAutofit/>
          </a:bodyPr>
          <a:lstStyle/>
          <a:p>
            <a:r>
              <a:rPr lang="en-US" sz="3200" b="1" dirty="0" smtClean="0"/>
              <a:t>Alignment between KCAS 4.1 and Learning Targets</a:t>
            </a:r>
            <a:endParaRPr lang="en-US" sz="3200" b="1" dirty="0"/>
          </a:p>
        </p:txBody>
      </p:sp>
      <p:pic>
        <p:nvPicPr>
          <p:cNvPr id="4" name="Content Placeholder 3" descr="Geo of Egypt.JPG"/>
          <p:cNvPicPr>
            <a:picLocks noGrp="1" noChangeAspect="1"/>
          </p:cNvPicPr>
          <p:nvPr>
            <p:ph idx="1"/>
          </p:nvPr>
        </p:nvPicPr>
        <p:blipFill>
          <a:blip r:embed="rId2" cstate="print"/>
          <a:stretch>
            <a:fillRect/>
          </a:stretch>
        </p:blipFill>
        <p:spPr>
          <a:xfrm>
            <a:off x="609600" y="685800"/>
            <a:ext cx="7913508" cy="6058609"/>
          </a:xfrm>
        </p:spPr>
      </p:pic>
      <p:sp>
        <p:nvSpPr>
          <p:cNvPr id="5" name="Right Arrow 4"/>
          <p:cNvSpPr/>
          <p:nvPr/>
        </p:nvSpPr>
        <p:spPr>
          <a:xfrm rot="2220061">
            <a:off x="2613292" y="1136111"/>
            <a:ext cx="1143000" cy="4572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9334505">
            <a:off x="20308" y="4950279"/>
            <a:ext cx="1143000" cy="4572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505200" y="2514600"/>
            <a:ext cx="2133600" cy="1200329"/>
          </a:xfrm>
          <a:prstGeom prst="rect">
            <a:avLst/>
          </a:prstGeom>
          <a:solidFill>
            <a:schemeClr val="accent2">
              <a:lumMod val="20000"/>
              <a:lumOff val="80000"/>
            </a:schemeClr>
          </a:solidFill>
          <a:ln w="28575">
            <a:solidFill>
              <a:schemeClr val="tx1"/>
            </a:solidFill>
          </a:ln>
        </p:spPr>
        <p:txBody>
          <a:bodyPr wrap="square" rtlCol="0">
            <a:spAutoFit/>
          </a:bodyPr>
          <a:lstStyle/>
          <a:p>
            <a:pPr algn="ctr"/>
            <a:r>
              <a:rPr lang="en-US" b="1" dirty="0" smtClean="0">
                <a:solidFill>
                  <a:srgbClr val="FF0000"/>
                </a:solidFill>
                <a:effectLst>
                  <a:outerShdw blurRad="38100" dist="38100" dir="2700000" algn="tl">
                    <a:srgbClr val="000000">
                      <a:alpha val="43137"/>
                    </a:srgbClr>
                  </a:outerShdw>
                </a:effectLst>
              </a:rPr>
              <a:t>Which content standard has language closest to this learning target?</a:t>
            </a:r>
            <a:endParaRPr lang="en-US"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458200" cy="1143000"/>
          </a:xfrm>
        </p:spPr>
        <p:txBody>
          <a:bodyPr>
            <a:normAutofit/>
          </a:bodyPr>
          <a:lstStyle/>
          <a:p>
            <a:r>
              <a:rPr lang="en-US" sz="3200" b="1" dirty="0" smtClean="0"/>
              <a:t>Alignment between Learning Targets &amp; SSPA Q’s</a:t>
            </a:r>
            <a:endParaRPr lang="en-US" sz="3200" b="1" dirty="0"/>
          </a:p>
        </p:txBody>
      </p:sp>
      <p:pic>
        <p:nvPicPr>
          <p:cNvPr id="4" name="Content Placeholder 3" descr="Geo of Egypt.JPG"/>
          <p:cNvPicPr>
            <a:picLocks noGrp="1" noChangeAspect="1"/>
          </p:cNvPicPr>
          <p:nvPr>
            <p:ph idx="1"/>
          </p:nvPr>
        </p:nvPicPr>
        <p:blipFill>
          <a:blip r:embed="rId2" cstate="print"/>
          <a:stretch>
            <a:fillRect/>
          </a:stretch>
        </p:blipFill>
        <p:spPr>
          <a:xfrm>
            <a:off x="152400" y="1295400"/>
            <a:ext cx="5911629" cy="4525963"/>
          </a:xfrm>
          <a:ln w="28575">
            <a:solidFill>
              <a:schemeClr val="tx1"/>
            </a:solidFill>
          </a:ln>
        </p:spPr>
      </p:pic>
      <p:pic>
        <p:nvPicPr>
          <p:cNvPr id="5" name="Picture 4" descr="Q11.JPG"/>
          <p:cNvPicPr>
            <a:picLocks noChangeAspect="1"/>
          </p:cNvPicPr>
          <p:nvPr/>
        </p:nvPicPr>
        <p:blipFill>
          <a:blip r:embed="rId3" cstate="print"/>
          <a:stretch>
            <a:fillRect/>
          </a:stretch>
        </p:blipFill>
        <p:spPr>
          <a:xfrm>
            <a:off x="2295525" y="4953000"/>
            <a:ext cx="6696075" cy="1371600"/>
          </a:xfrm>
          <a:prstGeom prst="rect">
            <a:avLst/>
          </a:prstGeom>
          <a:ln w="28575">
            <a:solidFill>
              <a:schemeClr val="tx1"/>
            </a:solidFill>
          </a:ln>
        </p:spPr>
      </p:pic>
      <p:grpSp>
        <p:nvGrpSpPr>
          <p:cNvPr id="9" name="Group 8"/>
          <p:cNvGrpSpPr/>
          <p:nvPr/>
        </p:nvGrpSpPr>
        <p:grpSpPr>
          <a:xfrm>
            <a:off x="4495800" y="1143000"/>
            <a:ext cx="4191000" cy="1276529"/>
            <a:chOff x="4648200" y="685800"/>
            <a:chExt cx="4191000" cy="1276529"/>
          </a:xfrm>
          <a:solidFill>
            <a:srgbClr val="FFCC00"/>
          </a:solidFill>
        </p:grpSpPr>
        <p:sp>
          <p:nvSpPr>
            <p:cNvPr id="6" name="Line Callout 1 (Accent Bar) 5"/>
            <p:cNvSpPr/>
            <p:nvPr/>
          </p:nvSpPr>
          <p:spPr>
            <a:xfrm>
              <a:off x="4648200" y="685800"/>
              <a:ext cx="4038600" cy="1066800"/>
            </a:xfrm>
            <a:prstGeom prst="accentCallout1">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ysClr val="windowText" lastClr="000000"/>
                  </a:solidFill>
                </a:ln>
                <a:solidFill>
                  <a:schemeClr val="bg1"/>
                </a:solidFill>
              </a:endParaRPr>
            </a:p>
          </p:txBody>
        </p:sp>
        <p:sp>
          <p:nvSpPr>
            <p:cNvPr id="8" name="TextBox 7"/>
            <p:cNvSpPr txBox="1"/>
            <p:nvPr/>
          </p:nvSpPr>
          <p:spPr>
            <a:xfrm>
              <a:off x="4648200" y="762000"/>
              <a:ext cx="4191000" cy="1200329"/>
            </a:xfrm>
            <a:prstGeom prst="rect">
              <a:avLst/>
            </a:prstGeom>
            <a:grpFill/>
          </p:spPr>
          <p:txBody>
            <a:bodyPr wrap="square" rtlCol="0">
              <a:spAutoFit/>
            </a:bodyPr>
            <a:lstStyle/>
            <a:p>
              <a:pPr lvl="0"/>
              <a:r>
                <a:rPr lang="en-US" dirty="0"/>
                <a:t>I can explain how the physical geography promoted and limited human activities in Ancient Egypt.</a:t>
              </a:r>
            </a:p>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Alignment between </a:t>
            </a:r>
            <a:r>
              <a:rPr lang="en-US" b="1" dirty="0" smtClean="0">
                <a:solidFill>
                  <a:srgbClr val="0070C0"/>
                </a:solidFill>
                <a:effectLst>
                  <a:outerShdw blurRad="38100" dist="38100" dir="2700000" algn="tl">
                    <a:srgbClr val="000000">
                      <a:alpha val="43137"/>
                    </a:srgbClr>
                  </a:outerShdw>
                </a:effectLst>
              </a:rPr>
              <a:t>Learning Targets </a:t>
            </a:r>
            <a:r>
              <a:rPr lang="en-US" b="1" dirty="0" smtClean="0">
                <a:effectLst>
                  <a:outerShdw blurRad="38100" dist="38100" dir="2700000" algn="tl">
                    <a:srgbClr val="000000">
                      <a:alpha val="43137"/>
                    </a:srgbClr>
                  </a:outerShdw>
                </a:effectLst>
              </a:rPr>
              <a:t>and </a:t>
            </a:r>
            <a:r>
              <a:rPr lang="en-US" b="1" dirty="0" smtClean="0">
                <a:solidFill>
                  <a:srgbClr val="7030A0"/>
                </a:solidFill>
                <a:effectLst>
                  <a:outerShdw blurRad="38100" dist="38100" dir="2700000" algn="tl">
                    <a:srgbClr val="000000">
                      <a:alpha val="43137"/>
                    </a:srgbClr>
                  </a:outerShdw>
                </a:effectLst>
              </a:rPr>
              <a:t>Instruction</a:t>
            </a:r>
            <a:endParaRPr lang="en-US" b="1" dirty="0">
              <a:solidFill>
                <a:srgbClr val="7030A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874837"/>
            <a:ext cx="8229600" cy="4525963"/>
          </a:xfrm>
        </p:spPr>
        <p:txBody>
          <a:bodyPr/>
          <a:lstStyle/>
          <a:p>
            <a:r>
              <a:rPr lang="en-US" dirty="0" smtClean="0"/>
              <a:t>The learning targets use the language of the KCAS Standards</a:t>
            </a:r>
          </a:p>
          <a:p>
            <a:r>
              <a:rPr lang="en-US" dirty="0" smtClean="0"/>
              <a:t>The learning targets are fewer and broader</a:t>
            </a:r>
          </a:p>
          <a:p>
            <a:r>
              <a:rPr lang="en-US" dirty="0" smtClean="0"/>
              <a:t>The learning targets are student-friendly</a:t>
            </a:r>
          </a:p>
          <a:p>
            <a:endParaRPr lang="en-US" dirty="0" smtClean="0"/>
          </a:p>
          <a:p>
            <a:pPr>
              <a:buNone/>
            </a:pPr>
            <a:r>
              <a:rPr lang="en-US" b="1" dirty="0" smtClean="0">
                <a:solidFill>
                  <a:srgbClr val="7030A0"/>
                </a:solidFill>
                <a:effectLst>
                  <a:outerShdw blurRad="38100" dist="38100" dir="2700000" algn="tl">
                    <a:srgbClr val="000000">
                      <a:alpha val="43137"/>
                    </a:srgbClr>
                  </a:outerShdw>
                </a:effectLst>
              </a:rPr>
              <a:t>Your instruction should be as differentiated as your students in teaching the Program of Studies goals and standards to your students.</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5000"/>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latin typeface="Bradley Hand ITC" pitchFamily="66" charset="0"/>
              </a:rPr>
              <a:t>Learning Targets</a:t>
            </a:r>
            <a:endParaRPr lang="en-US" b="1" cap="small" dirty="0">
              <a:effectLst>
                <a:outerShdw blurRad="38100" dist="38100" dir="2700000" algn="tl">
                  <a:srgbClr val="000000">
                    <a:alpha val="43137"/>
                  </a:srgbClr>
                </a:outerShdw>
              </a:effectLst>
              <a:latin typeface="Bradley Hand ITC" pitchFamily="66" charset="0"/>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plan engaging lessons using the KCAS 4.1 Social Studies Standards for Grading Period 1.</a:t>
            </a:r>
          </a:p>
          <a:p>
            <a:pPr>
              <a:buNone/>
            </a:pPr>
            <a:endParaRPr lang="en-US" b="1" cap="small" dirty="0" smtClean="0">
              <a:effectLst>
                <a:outerShdw blurRad="38100" dist="38100" dir="2700000" algn="tl">
                  <a:srgbClr val="000000">
                    <a:alpha val="43137"/>
                  </a:srgbClr>
                </a:outerShdw>
              </a:effectLst>
              <a:latin typeface="Bradley Hand ITC" pitchFamily="66" charset="0"/>
            </a:endParaRPr>
          </a:p>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identify and develop formative and summative assessments to assess student learning in social studies.</a:t>
            </a:r>
            <a:endParaRPr lang="en-US" b="1" cap="small" dirty="0">
              <a:effectLst>
                <a:outerShdw blurRad="38100" dist="38100" dir="2700000" algn="tl">
                  <a:srgbClr val="000000">
                    <a:alpha val="43137"/>
                  </a:srgbClr>
                </a:outerShdw>
              </a:effectLst>
              <a:latin typeface="Bradley Hand ITC"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0000"/>
            <a:lum/>
          </a:blip>
          <a:srcRect/>
          <a:stretch>
            <a:fillRect t="-50000" b="-5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latin typeface="Bradley Hand ITC" pitchFamily="66" charset="0"/>
              </a:rPr>
              <a:t>Overview of the Session</a:t>
            </a:r>
            <a:endParaRPr lang="en-US" b="1" cap="small" dirty="0">
              <a:effectLst>
                <a:outerShdw blurRad="38100" dist="38100" dir="2700000" algn="tl">
                  <a:srgbClr val="000000">
                    <a:alpha val="43137"/>
                  </a:srgbClr>
                </a:outerShdw>
              </a:effectLst>
              <a:latin typeface="Bradley Hand ITC" pitchFamily="66" charset="0"/>
            </a:endParaRPr>
          </a:p>
        </p:txBody>
      </p:sp>
      <p:sp>
        <p:nvSpPr>
          <p:cNvPr id="3" name="Content Placeholder 2"/>
          <p:cNvSpPr>
            <a:spLocks noGrp="1"/>
          </p:cNvSpPr>
          <p:nvPr>
            <p:ph idx="1"/>
          </p:nvPr>
        </p:nvSpPr>
        <p:spPr>
          <a:xfrm>
            <a:off x="457200" y="1371600"/>
            <a:ext cx="8686800" cy="5486400"/>
          </a:xfrm>
        </p:spPr>
        <p:txBody>
          <a:bodyPr>
            <a:normAutofit fontScale="92500" lnSpcReduction="20000"/>
          </a:bodyPr>
          <a:lstStyle/>
          <a:p>
            <a:pPr marL="514350" indent="-514350">
              <a:buFont typeface="+mj-lt"/>
              <a:buAutoNum type="arabicPeriod"/>
            </a:pPr>
            <a:r>
              <a:rPr lang="en-US" b="1" cap="small" dirty="0" smtClean="0">
                <a:solidFill>
                  <a:srgbClr val="7030A0"/>
                </a:solidFill>
                <a:effectLst>
                  <a:outerShdw blurRad="38100" dist="38100" dir="2700000" algn="tl">
                    <a:srgbClr val="000000">
                      <a:alpha val="43137"/>
                    </a:srgbClr>
                  </a:outerShdw>
                </a:effectLst>
                <a:latin typeface="Bradley Hand ITC" pitchFamily="66" charset="0"/>
                <a:ea typeface="GungsuhChe" pitchFamily="49" charset="-127"/>
              </a:rPr>
              <a:t>KCAS 4.1 standards are the basis of instruction, not textbooks</a:t>
            </a:r>
          </a:p>
          <a:p>
            <a:pPr marL="514350" indent="-514350">
              <a:buFont typeface="+mj-lt"/>
              <a:buAutoNum type="arabicPeriod"/>
            </a:pPr>
            <a:r>
              <a:rPr lang="en-US" b="1" cap="small" dirty="0" smtClean="0">
                <a:solidFill>
                  <a:srgbClr val="663300"/>
                </a:solidFill>
                <a:effectLst>
                  <a:outerShdw blurRad="38100" dist="38100" dir="2700000" algn="tl">
                    <a:srgbClr val="000000">
                      <a:alpha val="43137"/>
                    </a:srgbClr>
                  </a:outerShdw>
                </a:effectLst>
                <a:latin typeface="Bradley Hand ITC" pitchFamily="66" charset="0"/>
                <a:ea typeface="GungsuhChe" pitchFamily="49" charset="-127"/>
              </a:rPr>
              <a:t>The curriculum map’s learning targets are closely tied to the standards</a:t>
            </a:r>
          </a:p>
          <a:p>
            <a:pPr marL="514350" indent="-514350">
              <a:buFont typeface="+mj-lt"/>
              <a:buAutoNum type="arabicPeriod"/>
            </a:pPr>
            <a:r>
              <a:rPr lang="en-US" b="1" cap="small" dirty="0" smtClean="0">
                <a:solidFill>
                  <a:srgbClr val="CC0000"/>
                </a:solidFill>
                <a:effectLst>
                  <a:outerShdw blurRad="38100" dist="38100" dir="2700000" algn="tl">
                    <a:srgbClr val="000000">
                      <a:alpha val="43137"/>
                    </a:srgbClr>
                  </a:outerShdw>
                </a:effectLst>
                <a:latin typeface="Bradley Hand ITC" pitchFamily="66" charset="0"/>
                <a:ea typeface="GungsuhChe" pitchFamily="49" charset="-127"/>
              </a:rPr>
              <a:t>Instruction ideas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Bradley Hand ITC" pitchFamily="66" charset="0"/>
                <a:ea typeface="GungsuhChe" pitchFamily="49" charset="-127"/>
              </a:rPr>
              <a:t>Provide an overview for the students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Bradley Hand ITC" pitchFamily="66" charset="0"/>
                <a:ea typeface="GungsuhChe" pitchFamily="49" charset="-127"/>
              </a:rPr>
              <a:t>Use TCI Resources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Bradley Hand ITC" pitchFamily="66" charset="0"/>
                <a:ea typeface="GungsuhChe" pitchFamily="49" charset="-127"/>
              </a:rPr>
              <a:t>Use Multiple Intelligences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Bradley Hand ITC" pitchFamily="66" charset="0"/>
                <a:ea typeface="GungsuhChe" pitchFamily="49" charset="-127"/>
              </a:rPr>
              <a:t>Use group projects</a:t>
            </a:r>
          </a:p>
          <a:p>
            <a:pPr marL="514350" indent="-514350">
              <a:buFont typeface="+mj-lt"/>
              <a:buAutoNum type="arabicPeriod"/>
            </a:pPr>
            <a:r>
              <a:rPr lang="en-US" b="1" cap="small" dirty="0" smtClean="0">
                <a:solidFill>
                  <a:srgbClr val="002060"/>
                </a:solidFill>
                <a:effectLst>
                  <a:outerShdw blurRad="38100" dist="38100" dir="2700000" algn="tl">
                    <a:srgbClr val="000000">
                      <a:alpha val="43137"/>
                    </a:srgbClr>
                  </a:outerShdw>
                </a:effectLst>
                <a:latin typeface="Bradley Hand ITC" pitchFamily="66" charset="0"/>
                <a:ea typeface="GungsuhChe" pitchFamily="49" charset="-127"/>
              </a:rPr>
              <a:t>Assessment needs to be formative, summative, and authentic</a:t>
            </a:r>
          </a:p>
          <a:p>
            <a:pPr marL="514350" indent="-514350">
              <a:buFont typeface="+mj-lt"/>
              <a:buAutoNum type="arabicPeriod"/>
            </a:pPr>
            <a:r>
              <a:rPr lang="en-US" b="1" cap="small" dirty="0" smtClean="0">
                <a:effectLst>
                  <a:outerShdw blurRad="38100" dist="38100" dir="2700000" algn="tl">
                    <a:srgbClr val="000000">
                      <a:alpha val="43137"/>
                    </a:srgbClr>
                  </a:outerShdw>
                </a:effectLst>
                <a:latin typeface="Bradley Hand ITC" pitchFamily="66" charset="0"/>
                <a:ea typeface="GungsuhChe" pitchFamily="49" charset="-127"/>
              </a:rPr>
              <a:t> </a:t>
            </a:r>
            <a:r>
              <a:rPr lang="en-US" b="1" cap="small" dirty="0" smtClean="0">
                <a:solidFill>
                  <a:schemeClr val="accent3">
                    <a:lumMod val="50000"/>
                  </a:schemeClr>
                </a:solidFill>
                <a:effectLst>
                  <a:outerShdw blurRad="38100" dist="38100" dir="2700000" algn="tl">
                    <a:srgbClr val="000000">
                      <a:alpha val="43137"/>
                    </a:srgbClr>
                  </a:outerShdw>
                </a:effectLst>
                <a:latin typeface="Bradley Hand ITC" pitchFamily="66" charset="0"/>
                <a:ea typeface="GungsuhChe" pitchFamily="49" charset="-127"/>
              </a:rPr>
              <a:t>Collaborative lesson idea or assessment</a:t>
            </a:r>
            <a:endParaRPr lang="en-US" b="1" cap="small" dirty="0">
              <a:solidFill>
                <a:schemeClr val="accent3">
                  <a:lumMod val="50000"/>
                </a:schemeClr>
              </a:solidFill>
              <a:effectLst>
                <a:outerShdw blurRad="38100" dist="38100" dir="2700000" algn="tl">
                  <a:srgbClr val="000000">
                    <a:alpha val="43137"/>
                  </a:srgbClr>
                </a:outerShdw>
              </a:effectLst>
              <a:latin typeface="Bradley Hand ITC" pitchFamily="66" charset="0"/>
              <a:ea typeface="GungsuhChe" pitchFamily="49"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bodyPr>
          <a:lstStyle/>
          <a:p>
            <a:pPr algn="ctr" fontAlgn="auto">
              <a:spcAft>
                <a:spcPts val="0"/>
              </a:spcAft>
              <a:defRPr/>
            </a:pPr>
            <a:r>
              <a:rPr lang="en-US" dirty="0" smtClean="0">
                <a:latin typeface="Papyrus" pitchFamily="66" charset="0"/>
              </a:rPr>
              <a:t>Curriculum  and Standards</a:t>
            </a:r>
            <a:endParaRPr lang="en-US" dirty="0">
              <a:latin typeface="Papyrus" pitchFamily="66" charset="0"/>
            </a:endParaRPr>
          </a:p>
        </p:txBody>
      </p:sp>
      <p:sp>
        <p:nvSpPr>
          <p:cNvPr id="3" name="Content Placeholder 2"/>
          <p:cNvSpPr>
            <a:spLocks noGrp="1"/>
          </p:cNvSpPr>
          <p:nvPr>
            <p:ph sz="quarter" idx="1"/>
          </p:nvPr>
        </p:nvSpPr>
        <p:spPr>
          <a:xfrm>
            <a:off x="533400" y="990600"/>
            <a:ext cx="7467600" cy="5483225"/>
          </a:xfrm>
        </p:spPr>
        <p:txBody>
          <a:bodyPr>
            <a:normAutofit lnSpcReduction="10000"/>
          </a:bodyPr>
          <a:lstStyle/>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r>
              <a:rPr lang="en-US" sz="4000" dirty="0" smtClean="0">
                <a:latin typeface="Papyrus" pitchFamily="66" charset="0"/>
              </a:rPr>
              <a:t>Curriculum vs. Curriculum Map</a:t>
            </a:r>
          </a:p>
          <a:p>
            <a:pPr marL="320040" indent="-320040" fontAlgn="auto">
              <a:spcAft>
                <a:spcPts val="0"/>
              </a:spcAft>
              <a:buFont typeface="Wingdings"/>
              <a:buChar char=""/>
              <a:defRPr/>
            </a:pPr>
            <a:r>
              <a:rPr lang="en-US" sz="4000" dirty="0" smtClean="0">
                <a:latin typeface="Papyrus" pitchFamily="66" charset="0"/>
              </a:rPr>
              <a:t>Program of Studies</a:t>
            </a:r>
          </a:p>
          <a:p>
            <a:pPr marL="640080" lvl="1" indent="-274320" fontAlgn="auto">
              <a:spcAft>
                <a:spcPts val="0"/>
              </a:spcAft>
              <a:buFont typeface="Wingdings 2"/>
              <a:buChar char=""/>
              <a:defRPr/>
            </a:pPr>
            <a:r>
              <a:rPr lang="en-US" sz="3600" dirty="0" smtClean="0">
                <a:latin typeface="Papyrus" pitchFamily="66" charset="0"/>
              </a:rPr>
              <a:t>Government and Civics</a:t>
            </a:r>
          </a:p>
          <a:p>
            <a:pPr marL="640080" lvl="1" indent="-274320" fontAlgn="auto">
              <a:spcAft>
                <a:spcPts val="0"/>
              </a:spcAft>
              <a:buFont typeface="Wingdings 2"/>
              <a:buChar char=""/>
              <a:defRPr/>
            </a:pPr>
            <a:r>
              <a:rPr lang="en-US" sz="3600" dirty="0" smtClean="0">
                <a:latin typeface="Papyrus" pitchFamily="66" charset="0"/>
              </a:rPr>
              <a:t>Cultures and Society</a:t>
            </a:r>
          </a:p>
          <a:p>
            <a:pPr marL="640080" lvl="1" indent="-274320" fontAlgn="auto">
              <a:spcAft>
                <a:spcPts val="0"/>
              </a:spcAft>
              <a:buFont typeface="Wingdings 2"/>
              <a:buChar char=""/>
              <a:defRPr/>
            </a:pPr>
            <a:r>
              <a:rPr lang="en-US" sz="3600" dirty="0" smtClean="0">
                <a:latin typeface="Papyrus" pitchFamily="66" charset="0"/>
              </a:rPr>
              <a:t>Economics</a:t>
            </a:r>
          </a:p>
          <a:p>
            <a:pPr marL="640080" lvl="1" indent="-274320" fontAlgn="auto">
              <a:spcAft>
                <a:spcPts val="0"/>
              </a:spcAft>
              <a:buFont typeface="Wingdings 2"/>
              <a:buChar char=""/>
              <a:defRPr/>
            </a:pPr>
            <a:r>
              <a:rPr lang="en-US" sz="3600" dirty="0" smtClean="0">
                <a:latin typeface="Papyrus" pitchFamily="66" charset="0"/>
              </a:rPr>
              <a:t>Geography</a:t>
            </a:r>
          </a:p>
          <a:p>
            <a:pPr marL="640080" lvl="1" indent="-274320" fontAlgn="auto">
              <a:spcAft>
                <a:spcPts val="0"/>
              </a:spcAft>
              <a:buFont typeface="Wingdings 2"/>
              <a:buChar char=""/>
              <a:defRPr/>
            </a:pPr>
            <a:r>
              <a:rPr lang="en-US" sz="3600" dirty="0" smtClean="0">
                <a:latin typeface="Papyrus" pitchFamily="66" charset="0"/>
              </a:rPr>
              <a:t>Historical Perspective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144000" cy="990600"/>
          </a:xfrm>
        </p:spPr>
        <p:txBody>
          <a:bodyPr>
            <a:normAutofit fontScale="90000"/>
          </a:bodyPr>
          <a:lstStyle/>
          <a:p>
            <a:r>
              <a:rPr lang="en-US" b="1" dirty="0" smtClean="0">
                <a:solidFill>
                  <a:srgbClr val="0070C0"/>
                </a:solidFill>
                <a:effectLst>
                  <a:outerShdw blurRad="38100" dist="38100" dir="2700000" algn="tl">
                    <a:srgbClr val="000000">
                      <a:alpha val="43137"/>
                    </a:srgbClr>
                  </a:outerShdw>
                </a:effectLst>
                <a:latin typeface="Papyrus" pitchFamily="66" charset="0"/>
              </a:rPr>
              <a:t>KCAS 4.1 Social Studies Standards</a:t>
            </a:r>
            <a:endParaRPr lang="en-US" b="1" dirty="0">
              <a:solidFill>
                <a:srgbClr val="0070C0"/>
              </a:solidFill>
              <a:effectLst>
                <a:outerShdw blurRad="38100" dist="38100" dir="2700000" algn="tl">
                  <a:srgbClr val="000000">
                    <a:alpha val="43137"/>
                  </a:srgbClr>
                </a:outerShdw>
              </a:effectLst>
              <a:latin typeface="Papyrus" pitchFamily="66" charset="0"/>
            </a:endParaRPr>
          </a:p>
        </p:txBody>
      </p:sp>
      <p:pic>
        <p:nvPicPr>
          <p:cNvPr id="4" name="Content Placeholder 3" descr="KY goals.JPG"/>
          <p:cNvPicPr>
            <a:picLocks noGrp="1" noChangeAspect="1"/>
          </p:cNvPicPr>
          <p:nvPr>
            <p:ph sz="quarter" idx="1"/>
          </p:nvPr>
        </p:nvPicPr>
        <p:blipFill>
          <a:blip r:embed="rId2" cstate="print"/>
          <a:stretch>
            <a:fillRect/>
          </a:stretch>
        </p:blipFill>
        <p:spPr>
          <a:xfrm>
            <a:off x="152400" y="1600200"/>
            <a:ext cx="8794085" cy="3886200"/>
          </a:xfrm>
        </p:spPr>
      </p:pic>
      <p:grpSp>
        <p:nvGrpSpPr>
          <p:cNvPr id="11" name="Group 10"/>
          <p:cNvGrpSpPr/>
          <p:nvPr/>
        </p:nvGrpSpPr>
        <p:grpSpPr>
          <a:xfrm>
            <a:off x="6400800" y="4648200"/>
            <a:ext cx="2743200" cy="2133600"/>
            <a:chOff x="6248400" y="4343400"/>
            <a:chExt cx="2667000" cy="2209800"/>
          </a:xfrm>
        </p:grpSpPr>
        <p:sp>
          <p:nvSpPr>
            <p:cNvPr id="9" name="Flowchart: Merge 8"/>
            <p:cNvSpPr/>
            <p:nvPr/>
          </p:nvSpPr>
          <p:spPr>
            <a:xfrm>
              <a:off x="6248400" y="4343400"/>
              <a:ext cx="2667000" cy="2209800"/>
            </a:xfrm>
            <a:prstGeom prst="flowChartMerge">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553200" y="4419600"/>
              <a:ext cx="2057400" cy="1754326"/>
            </a:xfrm>
            <a:prstGeom prst="rect">
              <a:avLst/>
            </a:prstGeom>
            <a:noFill/>
          </p:spPr>
          <p:txBody>
            <a:bodyPr wrap="square" rtlCol="0">
              <a:spAutoFit/>
            </a:bodyPr>
            <a:lstStyle/>
            <a:p>
              <a:pPr algn="ctr"/>
              <a:r>
                <a:rPr lang="en-US" b="1" dirty="0" smtClean="0">
                  <a:solidFill>
                    <a:srgbClr val="002060"/>
                  </a:solidFill>
                  <a:effectLst>
                    <a:outerShdw blurRad="38100" dist="38100" dir="2700000" algn="tl">
                      <a:srgbClr val="000000">
                        <a:alpha val="43137"/>
                      </a:srgbClr>
                    </a:outerShdw>
                  </a:effectLst>
                </a:rPr>
                <a:t>Take a look at these Academic Expectations.</a:t>
              </a:r>
            </a:p>
            <a:p>
              <a:pPr algn="ctr"/>
              <a:r>
                <a:rPr lang="en-US" b="1" dirty="0" smtClean="0">
                  <a:solidFill>
                    <a:srgbClr val="002060"/>
                  </a:solidFill>
                  <a:effectLst>
                    <a:outerShdw blurRad="38100" dist="38100" dir="2700000" algn="tl">
                      <a:srgbClr val="000000">
                        <a:alpha val="43137"/>
                      </a:srgbClr>
                    </a:outerShdw>
                  </a:effectLst>
                </a:rPr>
                <a:t>What  do</a:t>
              </a:r>
            </a:p>
            <a:p>
              <a:pPr algn="ctr"/>
              <a:r>
                <a:rPr lang="en-US" b="1" dirty="0">
                  <a:solidFill>
                    <a:srgbClr val="002060"/>
                  </a:solidFill>
                  <a:effectLst>
                    <a:outerShdw blurRad="38100" dist="38100" dir="2700000" algn="tl">
                      <a:srgbClr val="000000">
                        <a:alpha val="43137"/>
                      </a:srgbClr>
                    </a:outerShdw>
                  </a:effectLst>
                </a:rPr>
                <a:t>y</a:t>
              </a:r>
              <a:r>
                <a:rPr lang="en-US" b="1" dirty="0" smtClean="0">
                  <a:solidFill>
                    <a:srgbClr val="002060"/>
                  </a:solidFill>
                  <a:effectLst>
                    <a:outerShdw blurRad="38100" dist="38100" dir="2700000" algn="tl">
                      <a:srgbClr val="000000">
                        <a:alpha val="43137"/>
                      </a:srgbClr>
                    </a:outerShdw>
                  </a:effectLst>
                </a:rPr>
                <a:t>ou</a:t>
              </a:r>
            </a:p>
            <a:p>
              <a:pPr algn="ctr"/>
              <a:r>
                <a:rPr lang="en-US" b="1" dirty="0">
                  <a:solidFill>
                    <a:srgbClr val="002060"/>
                  </a:solidFill>
                  <a:effectLst>
                    <a:outerShdw blurRad="38100" dist="38100" dir="2700000" algn="tl">
                      <a:srgbClr val="000000">
                        <a:alpha val="43137"/>
                      </a:srgbClr>
                    </a:outerShdw>
                  </a:effectLst>
                </a:rPr>
                <a:t>s</a:t>
              </a:r>
              <a:r>
                <a:rPr lang="en-US" b="1" dirty="0" smtClean="0">
                  <a:solidFill>
                    <a:srgbClr val="002060"/>
                  </a:solidFill>
                  <a:effectLst>
                    <a:outerShdw blurRad="38100" dist="38100" dir="2700000" algn="tl">
                      <a:srgbClr val="000000">
                        <a:alpha val="43137"/>
                      </a:srgbClr>
                    </a:outerShdw>
                  </a:effectLst>
                </a:rPr>
                <a:t>ee?</a:t>
              </a:r>
              <a:endParaRPr lang="en-US" b="1" dirty="0">
                <a:solidFill>
                  <a:srgbClr val="002060"/>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Kentucky Department of Education</a:t>
            </a:r>
            <a:endParaRPr lang="en-US" dirty="0"/>
          </a:p>
        </p:txBody>
      </p:sp>
      <p:pic>
        <p:nvPicPr>
          <p:cNvPr id="1026" name="Picture 2"/>
          <p:cNvPicPr>
            <a:picLocks noGrp="1" noChangeAspect="1" noChangeArrowheads="1"/>
          </p:cNvPicPr>
          <p:nvPr>
            <p:ph sz="quarter" idx="1"/>
          </p:nvPr>
        </p:nvPicPr>
        <p:blipFill>
          <a:blip r:embed="rId2" cstate="print"/>
          <a:srcRect t="16667"/>
          <a:stretch>
            <a:fillRect/>
          </a:stretch>
        </p:blipFill>
        <p:spPr bwMode="auto">
          <a:xfrm>
            <a:off x="228600" y="1676400"/>
            <a:ext cx="8731235"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6" name="Content Placeholder 5" descr="subdomains &amp; organizers.JPG"/>
          <p:cNvPicPr>
            <a:picLocks noGrp="1" noChangeAspect="1"/>
          </p:cNvPicPr>
          <p:nvPr>
            <p:ph sz="quarter" idx="1"/>
          </p:nvPr>
        </p:nvPicPr>
        <p:blipFill>
          <a:blip r:embed="rId2" cstate="print"/>
          <a:stretch>
            <a:fillRect/>
          </a:stretch>
        </p:blipFill>
        <p:spPr>
          <a:xfrm>
            <a:off x="152400" y="1600200"/>
            <a:ext cx="8786522" cy="4191000"/>
          </a:xfrm>
        </p:spPr>
      </p:pic>
      <p:grpSp>
        <p:nvGrpSpPr>
          <p:cNvPr id="9" name="Group 8"/>
          <p:cNvGrpSpPr/>
          <p:nvPr/>
        </p:nvGrpSpPr>
        <p:grpSpPr>
          <a:xfrm rot="365987">
            <a:off x="4038560" y="3978409"/>
            <a:ext cx="3566265" cy="2974891"/>
            <a:chOff x="4108548" y="3507163"/>
            <a:chExt cx="3566265" cy="2974891"/>
          </a:xfrm>
        </p:grpSpPr>
        <p:sp>
          <p:nvSpPr>
            <p:cNvPr id="7" name="Left Arrow 6"/>
            <p:cNvSpPr/>
            <p:nvPr/>
          </p:nvSpPr>
          <p:spPr>
            <a:xfrm rot="811932">
              <a:off x="4108548" y="3507163"/>
              <a:ext cx="3566265" cy="2974891"/>
            </a:xfrm>
            <a:prstGeom prst="leftArrow">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rot="849664">
              <a:off x="5308910" y="4531309"/>
              <a:ext cx="2313835" cy="1200329"/>
            </a:xfrm>
            <a:prstGeom prst="rect">
              <a:avLst/>
            </a:prstGeom>
            <a:noFill/>
          </p:spPr>
          <p:txBody>
            <a:bodyPr wrap="square" rtlCol="0">
              <a:spAutoFit/>
            </a:bodyPr>
            <a:lstStyle/>
            <a:p>
              <a:r>
                <a:rPr lang="en-US" b="1" dirty="0" smtClean="0">
                  <a:solidFill>
                    <a:schemeClr val="tx2">
                      <a:lumMod val="50000"/>
                    </a:schemeClr>
                  </a:solidFill>
                </a:rPr>
                <a:t>How do the Big Ideas and the Organizers help us think about what we teach?</a:t>
              </a:r>
              <a:endParaRPr lang="en-US" b="1" dirty="0">
                <a:solidFill>
                  <a:schemeClr val="tx2">
                    <a:lumMod val="50000"/>
                  </a:schemeClr>
                </a:solidFill>
              </a:endParaRPr>
            </a:p>
          </p:txBody>
        </p:sp>
      </p:grpSp>
      <p:sp>
        <p:nvSpPr>
          <p:cNvPr id="11" name="Title 1"/>
          <p:cNvSpPr>
            <a:spLocks noGrp="1"/>
          </p:cNvSpPr>
          <p:nvPr>
            <p:ph type="title"/>
          </p:nvPr>
        </p:nvSpPr>
        <p:spPr>
          <a:xfrm>
            <a:off x="76200" y="152400"/>
            <a:ext cx="9144000" cy="990600"/>
          </a:xfrm>
        </p:spPr>
        <p:txBody>
          <a:bodyPr>
            <a:normAutofit fontScale="90000"/>
          </a:bodyPr>
          <a:lstStyle/>
          <a:p>
            <a:r>
              <a:rPr lang="en-US" b="1" dirty="0" smtClean="0">
                <a:solidFill>
                  <a:srgbClr val="0070C0"/>
                </a:solidFill>
                <a:effectLst>
                  <a:outerShdw blurRad="38100" dist="38100" dir="2700000" algn="tl">
                    <a:srgbClr val="000000">
                      <a:alpha val="43137"/>
                    </a:srgbClr>
                  </a:outerShdw>
                </a:effectLst>
                <a:latin typeface="Papyrus" pitchFamily="66" charset="0"/>
              </a:rPr>
              <a:t>KCAS 4.1 Social Studies Standards</a:t>
            </a:r>
            <a:endParaRPr lang="en-US" b="1" dirty="0">
              <a:solidFill>
                <a:srgbClr val="0070C0"/>
              </a:solidFill>
              <a:effectLst>
                <a:outerShdw blurRad="38100" dist="38100" dir="2700000" algn="tl">
                  <a:srgbClr val="000000">
                    <a:alpha val="43137"/>
                  </a:srgbClr>
                </a:outerShdw>
              </a:effectLst>
              <a:latin typeface="Papyru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algn="ctr"/>
            <a:r>
              <a:rPr lang="en-US" dirty="0" smtClean="0"/>
              <a:t>Social Studies is…</a:t>
            </a:r>
          </a:p>
        </p:txBody>
      </p:sp>
      <p:sp>
        <p:nvSpPr>
          <p:cNvPr id="3" name="Content Placeholder 2"/>
          <p:cNvSpPr>
            <a:spLocks noGrp="1"/>
          </p:cNvSpPr>
          <p:nvPr>
            <p:ph sz="quarter" idx="1"/>
          </p:nvPr>
        </p:nvSpPr>
        <p:spPr>
          <a:xfrm>
            <a:off x="225425" y="1752600"/>
            <a:ext cx="8613775" cy="5105400"/>
          </a:xfrm>
        </p:spPr>
        <p:txBody>
          <a:bodyPr>
            <a:normAutofit fontScale="77500" lnSpcReduction="20000"/>
          </a:bodyPr>
          <a:lstStyle/>
          <a:p>
            <a:pPr marL="320040" indent="-320040" fontAlgn="auto">
              <a:spcAft>
                <a:spcPts val="0"/>
              </a:spcAft>
              <a:buFont typeface="Wingdings"/>
              <a:buChar char=""/>
              <a:defRPr/>
            </a:pPr>
            <a:r>
              <a:rPr lang="en-US" sz="3900" i="1" dirty="0" smtClean="0"/>
              <a:t>“…the integrated study of the social sciences and humanities to promote civic competence. Within the school program, social studies provides coordinated, systematic study drawing upon such disciplines as anthropology, archaeology, economics, geography, history, law, philosophy, political science, psychology, religion, and sociology, as well as appropriate content from the humanities, mathematics, and natural sciences. The primary purpose of social studies is to help young people make informed and reasoned decisions for the public good as citizens of a culturally diverse, democratic society in an interdependent world.”</a:t>
            </a:r>
          </a:p>
          <a:p>
            <a:pPr marL="320040" indent="-320040" algn="r" fontAlgn="auto">
              <a:spcAft>
                <a:spcPts val="0"/>
              </a:spcAft>
              <a:buNone/>
              <a:defRPr/>
            </a:pPr>
            <a:r>
              <a:rPr lang="en-US" i="1" dirty="0" smtClean="0"/>
              <a:t>NCSS, 1994</a:t>
            </a:r>
            <a:endParaRPr lang="en-US"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990600"/>
          </a:xfrm>
        </p:spPr>
        <p:txBody>
          <a:bodyPr>
            <a:normAutofit/>
          </a:bodyPr>
          <a:lstStyle/>
          <a:p>
            <a:pPr algn="ctr"/>
            <a:r>
              <a:rPr lang="en-US" smtClean="0"/>
              <a:t>Thematic Strands of Social Studies</a:t>
            </a:r>
          </a:p>
        </p:txBody>
      </p:sp>
      <p:sp>
        <p:nvSpPr>
          <p:cNvPr id="3" name="Content Placeholder 2"/>
          <p:cNvSpPr>
            <a:spLocks noGrp="1"/>
          </p:cNvSpPr>
          <p:nvPr>
            <p:ph sz="quarter" idx="1"/>
          </p:nvPr>
        </p:nvSpPr>
        <p:spPr>
          <a:xfrm>
            <a:off x="612775" y="1600200"/>
            <a:ext cx="8153400" cy="4495800"/>
          </a:xfrm>
        </p:spPr>
        <p:txBody>
          <a:bodyPr>
            <a:normAutofit fontScale="92500" lnSpcReduction="20000"/>
          </a:bodyPr>
          <a:lstStyle/>
          <a:p>
            <a:pPr marL="320040" indent="-320040" fontAlgn="auto">
              <a:spcAft>
                <a:spcPts val="0"/>
              </a:spcAft>
              <a:buFont typeface="Wingdings"/>
              <a:buChar char=""/>
              <a:defRPr/>
            </a:pPr>
            <a:r>
              <a:rPr lang="en-US" sz="2800" dirty="0" smtClean="0">
                <a:solidFill>
                  <a:srgbClr val="663300"/>
                </a:solidFill>
                <a:hlinkClick r:id="rId2"/>
              </a:rPr>
              <a:t>General Thematic Model for Teaching Social Studies</a:t>
            </a:r>
            <a:endParaRPr lang="en-US" sz="2800" dirty="0" smtClean="0">
              <a:solidFill>
                <a:srgbClr val="663300"/>
              </a:solidFill>
            </a:endParaRPr>
          </a:p>
          <a:p>
            <a:pPr marL="320040" indent="-320040" fontAlgn="auto">
              <a:spcAft>
                <a:spcPts val="0"/>
              </a:spcAft>
              <a:buFont typeface="Wingdings"/>
              <a:buChar char=""/>
              <a:defRPr/>
            </a:pPr>
            <a:r>
              <a:rPr lang="en-US" sz="2800" dirty="0" smtClean="0"/>
              <a:t>The Ten Thematic Strands of Social Studies</a:t>
            </a:r>
          </a:p>
          <a:p>
            <a:pPr marL="640080" lvl="1" indent="-274320" fontAlgn="auto">
              <a:spcAft>
                <a:spcPts val="0"/>
              </a:spcAft>
              <a:buFont typeface="Wingdings 2"/>
              <a:buChar char=""/>
              <a:defRPr/>
            </a:pPr>
            <a:r>
              <a:rPr lang="en-US" sz="2500" dirty="0" smtClean="0"/>
              <a:t>Culture</a:t>
            </a:r>
          </a:p>
          <a:p>
            <a:pPr marL="640080" lvl="1" indent="-274320" fontAlgn="auto">
              <a:spcAft>
                <a:spcPts val="0"/>
              </a:spcAft>
              <a:buFont typeface="Wingdings 2"/>
              <a:buChar char=""/>
              <a:defRPr/>
            </a:pPr>
            <a:r>
              <a:rPr lang="en-US" sz="2500" dirty="0" smtClean="0"/>
              <a:t>Time, Continuity, and Change</a:t>
            </a:r>
          </a:p>
          <a:p>
            <a:pPr marL="640080" lvl="1" indent="-274320" fontAlgn="auto">
              <a:spcAft>
                <a:spcPts val="0"/>
              </a:spcAft>
              <a:buFont typeface="Wingdings 2"/>
              <a:buChar char=""/>
              <a:defRPr/>
            </a:pPr>
            <a:r>
              <a:rPr lang="en-US" sz="2500" dirty="0" smtClean="0"/>
              <a:t>People, Places, and Environments</a:t>
            </a:r>
          </a:p>
          <a:p>
            <a:pPr marL="640080" lvl="1" indent="-274320" fontAlgn="auto">
              <a:spcAft>
                <a:spcPts val="0"/>
              </a:spcAft>
              <a:buFont typeface="Wingdings 2"/>
              <a:buChar char=""/>
              <a:defRPr/>
            </a:pPr>
            <a:r>
              <a:rPr lang="en-US" sz="2500" dirty="0" smtClean="0"/>
              <a:t>Individual Development and Identity</a:t>
            </a:r>
          </a:p>
          <a:p>
            <a:pPr marL="640080" lvl="1" indent="-274320" fontAlgn="auto">
              <a:spcAft>
                <a:spcPts val="0"/>
              </a:spcAft>
              <a:buFont typeface="Wingdings 2"/>
              <a:buChar char=""/>
              <a:defRPr/>
            </a:pPr>
            <a:r>
              <a:rPr lang="en-US" sz="2500" dirty="0" smtClean="0"/>
              <a:t>Individuals, Groups, and Institutions</a:t>
            </a:r>
          </a:p>
          <a:p>
            <a:pPr marL="640080" lvl="1" indent="-274320" fontAlgn="auto">
              <a:spcAft>
                <a:spcPts val="0"/>
              </a:spcAft>
              <a:buFont typeface="Wingdings 2"/>
              <a:buChar char=""/>
              <a:defRPr/>
            </a:pPr>
            <a:r>
              <a:rPr lang="en-US" sz="2500" dirty="0" smtClean="0"/>
              <a:t>Power, Authority, and Governance</a:t>
            </a:r>
          </a:p>
          <a:p>
            <a:pPr marL="640080" lvl="1" indent="-274320" fontAlgn="auto">
              <a:spcAft>
                <a:spcPts val="0"/>
              </a:spcAft>
              <a:buFont typeface="Wingdings 2"/>
              <a:buChar char=""/>
              <a:defRPr/>
            </a:pPr>
            <a:r>
              <a:rPr lang="en-US" sz="2500" dirty="0" smtClean="0"/>
              <a:t>Production, Distribution, and Consumption</a:t>
            </a:r>
          </a:p>
          <a:p>
            <a:pPr marL="640080" lvl="1" indent="-274320" fontAlgn="auto">
              <a:spcAft>
                <a:spcPts val="0"/>
              </a:spcAft>
              <a:buFont typeface="Wingdings 2"/>
              <a:buChar char=""/>
              <a:defRPr/>
            </a:pPr>
            <a:r>
              <a:rPr lang="en-US" sz="2500" dirty="0" smtClean="0"/>
              <a:t>Science, Technology, and Society</a:t>
            </a:r>
          </a:p>
          <a:p>
            <a:pPr marL="640080" lvl="1" indent="-274320" fontAlgn="auto">
              <a:spcAft>
                <a:spcPts val="0"/>
              </a:spcAft>
              <a:buFont typeface="Wingdings 2"/>
              <a:buChar char=""/>
              <a:defRPr/>
            </a:pPr>
            <a:r>
              <a:rPr lang="en-US" sz="2500" dirty="0" smtClean="0"/>
              <a:t>Global Connections</a:t>
            </a:r>
          </a:p>
          <a:p>
            <a:pPr marL="640080" lvl="1" indent="-274320" fontAlgn="auto">
              <a:spcAft>
                <a:spcPts val="0"/>
              </a:spcAft>
              <a:buFont typeface="Wingdings 2"/>
              <a:buChar char=""/>
              <a:defRPr/>
            </a:pPr>
            <a:r>
              <a:rPr lang="en-US" sz="2500" dirty="0" smtClean="0"/>
              <a:t>Civic Ideals and Practices</a:t>
            </a:r>
            <a:endParaRPr lang="en-US" sz="2500" dirty="0"/>
          </a:p>
        </p:txBody>
      </p:sp>
      <p:pic>
        <p:nvPicPr>
          <p:cNvPr id="7170" name="Picture 2" descr="C:\Program Files\Microsoft Office\MEDIA\CAGCAT10\j0335112.wmf"/>
          <p:cNvPicPr>
            <a:picLocks noChangeAspect="1" noChangeArrowheads="1"/>
          </p:cNvPicPr>
          <p:nvPr/>
        </p:nvPicPr>
        <p:blipFill>
          <a:blip r:embed="rId3" cstate="print"/>
          <a:srcRect/>
          <a:stretch>
            <a:fillRect/>
          </a:stretch>
        </p:blipFill>
        <p:spPr bwMode="auto">
          <a:xfrm>
            <a:off x="7086600" y="4876800"/>
            <a:ext cx="1580998" cy="1580998"/>
          </a:xfrm>
          <a:prstGeom prst="rect">
            <a:avLst/>
          </a:prstGeom>
          <a:noFill/>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1_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2_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29204</TotalTime>
  <Words>820</Words>
  <Application>Microsoft Office PowerPoint</Application>
  <PresentationFormat>On-screen Show (4:3)</PresentationFormat>
  <Paragraphs>103</Paragraphs>
  <Slides>19</Slides>
  <Notes>0</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Office Theme</vt:lpstr>
      <vt:lpstr>Median</vt:lpstr>
      <vt:lpstr>1_Median</vt:lpstr>
      <vt:lpstr>2_Median</vt:lpstr>
      <vt:lpstr>Slide 1</vt:lpstr>
      <vt:lpstr>Learning Targets</vt:lpstr>
      <vt:lpstr>Overview of the Session</vt:lpstr>
      <vt:lpstr>Curriculum  and Standards</vt:lpstr>
      <vt:lpstr>KCAS 4.1 Social Studies Standards</vt:lpstr>
      <vt:lpstr>Kentucky Department of Education</vt:lpstr>
      <vt:lpstr>KCAS 4.1 Social Studies Standards</vt:lpstr>
      <vt:lpstr>Social Studies is…</vt:lpstr>
      <vt:lpstr>Thematic Strands of Social Studies</vt:lpstr>
      <vt:lpstr>Understanding by Design (UbD)</vt:lpstr>
      <vt:lpstr>Curriculum Maps were…</vt:lpstr>
      <vt:lpstr>Curriculum Audit Quotes</vt:lpstr>
      <vt:lpstr>Revised Grade 7 Curriculum Map</vt:lpstr>
      <vt:lpstr>Revised Grade 7 Curriculum Map</vt:lpstr>
      <vt:lpstr>Revised Grade 7 Curriculum Map</vt:lpstr>
      <vt:lpstr>Revised Grade 7 Curriculum Map</vt:lpstr>
      <vt:lpstr>Alignment between KCAS 4.1 and Learning Targets</vt:lpstr>
      <vt:lpstr>Alignment between Learning Targets &amp; SSPA Q’s</vt:lpstr>
      <vt:lpstr>Alignment between Learning Targets and Instruction</vt:lpstr>
    </vt:vector>
  </TitlesOfParts>
  <Company>JCPS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Standards, Instruction, and Assessment Grading Period One</dc:title>
  <dc:creator>jcps</dc:creator>
  <cp:lastModifiedBy>jcps</cp:lastModifiedBy>
  <cp:revision>390</cp:revision>
  <dcterms:created xsi:type="dcterms:W3CDTF">2012-05-18T14:01:00Z</dcterms:created>
  <dcterms:modified xsi:type="dcterms:W3CDTF">2012-06-11T14:26:44Z</dcterms:modified>
</cp:coreProperties>
</file>